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83" r:id="rId2"/>
    <p:sldId id="295" r:id="rId3"/>
    <p:sldId id="330" r:id="rId4"/>
    <p:sldId id="323" r:id="rId5"/>
    <p:sldId id="302" r:id="rId6"/>
    <p:sldId id="324" r:id="rId7"/>
    <p:sldId id="276" r:id="rId8"/>
    <p:sldId id="304" r:id="rId9"/>
    <p:sldId id="305" r:id="rId10"/>
    <p:sldId id="306" r:id="rId11"/>
    <p:sldId id="308" r:id="rId12"/>
    <p:sldId id="265" r:id="rId13"/>
    <p:sldId id="327" r:id="rId14"/>
    <p:sldId id="311" r:id="rId15"/>
    <p:sldId id="313" r:id="rId16"/>
    <p:sldId id="301" r:id="rId17"/>
    <p:sldId id="315" r:id="rId18"/>
    <p:sldId id="318" r:id="rId19"/>
    <p:sldId id="259" r:id="rId20"/>
    <p:sldId id="325" r:id="rId21"/>
    <p:sldId id="329" r:id="rId22"/>
    <p:sldId id="319" r:id="rId23"/>
    <p:sldId id="293" r:id="rId24"/>
    <p:sldId id="321" r:id="rId25"/>
    <p:sldId id="334" r:id="rId26"/>
    <p:sldId id="33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DFDF"/>
    <a:srgbClr val="DAD8D8"/>
    <a:srgbClr val="1C2794"/>
    <a:srgbClr val="E7F5FD"/>
    <a:srgbClr val="2735CC"/>
    <a:srgbClr val="FFFF00"/>
    <a:srgbClr val="2E75B6"/>
    <a:srgbClr val="FFA3A3"/>
    <a:srgbClr val="ECEB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03" autoAdjust="0"/>
    <p:restoredTop sz="89070" autoAdjust="0"/>
  </p:normalViewPr>
  <p:slideViewPr>
    <p:cSldViewPr snapToGrid="0">
      <p:cViewPr varScale="1">
        <p:scale>
          <a:sx n="102" d="100"/>
          <a:sy n="102" d="100"/>
        </p:scale>
        <p:origin x="360" y="114"/>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C95357-E1C5-4D25-BB8A-256CBD390BAE}" type="datetimeFigureOut">
              <a:rPr lang="en-US" smtClean="0"/>
              <a:t>7/18/2024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7A404C-9571-4916-B675-578D45A978F7}" type="slidenum">
              <a:rPr lang="en-US" smtClean="0"/>
              <a:t>‹#›</a:t>
            </a:fld>
            <a:endParaRPr lang="en-US"/>
          </a:p>
        </p:txBody>
      </p:sp>
    </p:spTree>
    <p:extLst>
      <p:ext uri="{BB962C8B-B14F-4D97-AF65-F5344CB8AC3E}">
        <p14:creationId xmlns:p14="http://schemas.microsoft.com/office/powerpoint/2010/main" val="3192360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A7A404C-9571-4916-B675-578D45A978F7}" type="slidenum">
              <a:rPr lang="en-US" smtClean="0"/>
              <a:t>3</a:t>
            </a:fld>
            <a:endParaRPr lang="en-US"/>
          </a:p>
        </p:txBody>
      </p:sp>
    </p:spTree>
    <p:extLst>
      <p:ext uri="{BB962C8B-B14F-4D97-AF65-F5344CB8AC3E}">
        <p14:creationId xmlns:p14="http://schemas.microsoft.com/office/powerpoint/2010/main" val="3216158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A7A404C-9571-4916-B675-578D45A978F7}" type="slidenum">
              <a:rPr lang="en-US" smtClean="0"/>
              <a:t>13</a:t>
            </a:fld>
            <a:endParaRPr lang="en-US"/>
          </a:p>
        </p:txBody>
      </p:sp>
    </p:spTree>
    <p:extLst>
      <p:ext uri="{BB962C8B-B14F-4D97-AF65-F5344CB8AC3E}">
        <p14:creationId xmlns:p14="http://schemas.microsoft.com/office/powerpoint/2010/main" val="3828250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A7A404C-9571-4916-B675-578D45A978F7}" type="slidenum">
              <a:rPr lang="en-US" smtClean="0"/>
              <a:t>14</a:t>
            </a:fld>
            <a:endParaRPr lang="en-US"/>
          </a:p>
        </p:txBody>
      </p:sp>
    </p:spTree>
    <p:extLst>
      <p:ext uri="{BB962C8B-B14F-4D97-AF65-F5344CB8AC3E}">
        <p14:creationId xmlns:p14="http://schemas.microsoft.com/office/powerpoint/2010/main" val="1175153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A7A404C-9571-4916-B675-578D45A978F7}" type="slidenum">
              <a:rPr lang="en-US" smtClean="0"/>
              <a:t>15</a:t>
            </a:fld>
            <a:endParaRPr lang="en-US"/>
          </a:p>
        </p:txBody>
      </p:sp>
    </p:spTree>
    <p:extLst>
      <p:ext uri="{BB962C8B-B14F-4D97-AF65-F5344CB8AC3E}">
        <p14:creationId xmlns:p14="http://schemas.microsoft.com/office/powerpoint/2010/main" val="624078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A7A404C-9571-4916-B675-578D45A978F7}" type="slidenum">
              <a:rPr lang="en-US" smtClean="0"/>
              <a:t>16</a:t>
            </a:fld>
            <a:endParaRPr lang="en-US"/>
          </a:p>
        </p:txBody>
      </p:sp>
    </p:spTree>
    <p:extLst>
      <p:ext uri="{BB962C8B-B14F-4D97-AF65-F5344CB8AC3E}">
        <p14:creationId xmlns:p14="http://schemas.microsoft.com/office/powerpoint/2010/main" val="116162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A7A404C-9571-4916-B675-578D45A978F7}" type="slidenum">
              <a:rPr lang="en-US" smtClean="0"/>
              <a:t>17</a:t>
            </a:fld>
            <a:endParaRPr lang="en-US"/>
          </a:p>
        </p:txBody>
      </p:sp>
    </p:spTree>
    <p:extLst>
      <p:ext uri="{BB962C8B-B14F-4D97-AF65-F5344CB8AC3E}">
        <p14:creationId xmlns:p14="http://schemas.microsoft.com/office/powerpoint/2010/main" val="1289441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A7A404C-9571-4916-B675-578D45A978F7}" type="slidenum">
              <a:rPr lang="en-US" smtClean="0"/>
              <a:t>18</a:t>
            </a:fld>
            <a:endParaRPr lang="en-US"/>
          </a:p>
        </p:txBody>
      </p:sp>
    </p:spTree>
    <p:extLst>
      <p:ext uri="{BB962C8B-B14F-4D97-AF65-F5344CB8AC3E}">
        <p14:creationId xmlns:p14="http://schemas.microsoft.com/office/powerpoint/2010/main" val="333834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A404C-9571-4916-B675-578D45A978F7}" type="slidenum">
              <a:rPr lang="en-US" smtClean="0"/>
              <a:t>19</a:t>
            </a:fld>
            <a:endParaRPr lang="en-US"/>
          </a:p>
        </p:txBody>
      </p:sp>
    </p:spTree>
    <p:extLst>
      <p:ext uri="{BB962C8B-B14F-4D97-AF65-F5344CB8AC3E}">
        <p14:creationId xmlns:p14="http://schemas.microsoft.com/office/powerpoint/2010/main" val="421775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A404C-9571-4916-B675-578D45A978F7}" type="slidenum">
              <a:rPr lang="en-US" smtClean="0"/>
              <a:t>20</a:t>
            </a:fld>
            <a:endParaRPr lang="en-US"/>
          </a:p>
        </p:txBody>
      </p:sp>
    </p:spTree>
    <p:extLst>
      <p:ext uri="{BB962C8B-B14F-4D97-AF65-F5344CB8AC3E}">
        <p14:creationId xmlns:p14="http://schemas.microsoft.com/office/powerpoint/2010/main" val="218138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A7A404C-9571-4916-B675-578D45A978F7}" type="slidenum">
              <a:rPr lang="en-US" smtClean="0"/>
              <a:t>21</a:t>
            </a:fld>
            <a:endParaRPr lang="en-US"/>
          </a:p>
        </p:txBody>
      </p:sp>
    </p:spTree>
    <p:extLst>
      <p:ext uri="{BB962C8B-B14F-4D97-AF65-F5344CB8AC3E}">
        <p14:creationId xmlns:p14="http://schemas.microsoft.com/office/powerpoint/2010/main" val="2900668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A7A404C-9571-4916-B675-578D45A978F7}" type="slidenum">
              <a:rPr lang="en-US" smtClean="0"/>
              <a:t>23</a:t>
            </a:fld>
            <a:endParaRPr lang="en-US"/>
          </a:p>
        </p:txBody>
      </p:sp>
    </p:spTree>
    <p:extLst>
      <p:ext uri="{BB962C8B-B14F-4D97-AF65-F5344CB8AC3E}">
        <p14:creationId xmlns:p14="http://schemas.microsoft.com/office/powerpoint/2010/main" val="819473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7A404C-9571-4916-B675-578D45A978F7}" type="slidenum">
              <a:rPr lang="en-US" smtClean="0"/>
              <a:t>4</a:t>
            </a:fld>
            <a:endParaRPr lang="en-US"/>
          </a:p>
        </p:txBody>
      </p:sp>
    </p:spTree>
    <p:extLst>
      <p:ext uri="{BB962C8B-B14F-4D97-AF65-F5344CB8AC3E}">
        <p14:creationId xmlns:p14="http://schemas.microsoft.com/office/powerpoint/2010/main" val="7303080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A7A404C-9571-4916-B675-578D45A978F7}" type="slidenum">
              <a:rPr lang="en-US" smtClean="0"/>
              <a:t>25</a:t>
            </a:fld>
            <a:endParaRPr lang="en-US"/>
          </a:p>
        </p:txBody>
      </p:sp>
    </p:spTree>
    <p:extLst>
      <p:ext uri="{BB962C8B-B14F-4D97-AF65-F5344CB8AC3E}">
        <p14:creationId xmlns:p14="http://schemas.microsoft.com/office/powerpoint/2010/main" val="1102337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A7A404C-9571-4916-B675-578D45A978F7}" type="slidenum">
              <a:rPr lang="en-US" smtClean="0"/>
              <a:t>26</a:t>
            </a:fld>
            <a:endParaRPr lang="en-US"/>
          </a:p>
        </p:txBody>
      </p:sp>
    </p:spTree>
    <p:extLst>
      <p:ext uri="{BB962C8B-B14F-4D97-AF65-F5344CB8AC3E}">
        <p14:creationId xmlns:p14="http://schemas.microsoft.com/office/powerpoint/2010/main" val="596722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A7A404C-9571-4916-B675-578D45A978F7}" type="slidenum">
              <a:rPr lang="en-US" smtClean="0"/>
              <a:t>6</a:t>
            </a:fld>
            <a:endParaRPr lang="en-US"/>
          </a:p>
        </p:txBody>
      </p:sp>
    </p:spTree>
    <p:extLst>
      <p:ext uri="{BB962C8B-B14F-4D97-AF65-F5344CB8AC3E}">
        <p14:creationId xmlns:p14="http://schemas.microsoft.com/office/powerpoint/2010/main" val="810304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Gaming industry have grown over the years. Several reasons for this growth has been the increase in internet penetration (how many ppl have access to </a:t>
            </a:r>
            <a:r>
              <a:rPr lang="en-US" dirty="0" err="1"/>
              <a:t>wifi</a:t>
            </a:r>
            <a:r>
              <a:rPr lang="en-US" dirty="0"/>
              <a:t>). In recent years, the COVID pandemic has resulted in more people playing games. Based on figures from PwC, the total gaming revenue is expected to rise from U$213bn to U$312bil in 2027. </a:t>
            </a:r>
            <a:br>
              <a:rPr lang="en-US" dirty="0"/>
            </a:br>
            <a:r>
              <a:rPr lang="en-US" dirty="0"/>
              <a:t/>
            </a:r>
            <a:br>
              <a:rPr lang="en-US" dirty="0"/>
            </a:br>
            <a:r>
              <a:rPr lang="en-US" dirty="0"/>
              <a:t>I can further look at the gaming revenue breakdown by platforms. I see that there is mostly 4 platforms, mobile, pc, console, cloud.</a:t>
            </a:r>
          </a:p>
          <a:p>
            <a:endParaRPr lang="en-US" dirty="0"/>
          </a:p>
          <a:p>
            <a:r>
              <a:rPr lang="en-US" dirty="0"/>
              <a:t>The demographics of players is roughly equal at 53% male and 46% female with most players in the 18-50 years age range. </a:t>
            </a:r>
            <a:r>
              <a:rPr lang="en-SG" dirty="0"/>
              <a:t>We see that the number of players above 50years old have risen considerably over the years.</a:t>
            </a:r>
            <a:endParaRPr lang="en-US" dirty="0"/>
          </a:p>
        </p:txBody>
      </p:sp>
      <p:sp>
        <p:nvSpPr>
          <p:cNvPr id="4" name="Slide Number Placeholder 3"/>
          <p:cNvSpPr>
            <a:spLocks noGrp="1"/>
          </p:cNvSpPr>
          <p:nvPr>
            <p:ph type="sldNum" sz="quarter" idx="5"/>
          </p:nvPr>
        </p:nvSpPr>
        <p:spPr/>
        <p:txBody>
          <a:bodyPr/>
          <a:lstStyle/>
          <a:p>
            <a:fld id="{DA7A404C-9571-4916-B675-578D45A978F7}" type="slidenum">
              <a:rPr lang="en-US" smtClean="0"/>
              <a:t>7</a:t>
            </a:fld>
            <a:endParaRPr lang="en-US"/>
          </a:p>
        </p:txBody>
      </p:sp>
    </p:spTree>
    <p:extLst>
      <p:ext uri="{BB962C8B-B14F-4D97-AF65-F5344CB8AC3E}">
        <p14:creationId xmlns:p14="http://schemas.microsoft.com/office/powerpoint/2010/main" val="343035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 a stacked bar chart. From the chart, we can see that there is a huge dominance in North America. In the 90s, there is a huge growth surge across all regions. This can be hugely attributed to the development of PCs in the 90s and the adoption of internet. There is a huge boom in the 2007s (where PS3 and Wii was released).  I see a decrease in the early 2010s. The late 2000s and early 2010s had major development in smartphones. </a:t>
            </a:r>
            <a:endParaRPr lang="en-SG" dirty="0"/>
          </a:p>
        </p:txBody>
      </p:sp>
      <p:sp>
        <p:nvSpPr>
          <p:cNvPr id="4" name="Slide Number Placeholder 3"/>
          <p:cNvSpPr>
            <a:spLocks noGrp="1"/>
          </p:cNvSpPr>
          <p:nvPr>
            <p:ph type="sldNum" sz="quarter" idx="5"/>
          </p:nvPr>
        </p:nvSpPr>
        <p:spPr/>
        <p:txBody>
          <a:bodyPr/>
          <a:lstStyle/>
          <a:p>
            <a:fld id="{DA7A404C-9571-4916-B675-578D45A978F7}" type="slidenum">
              <a:rPr lang="en-US" smtClean="0"/>
              <a:t>8</a:t>
            </a:fld>
            <a:endParaRPr lang="en-US"/>
          </a:p>
        </p:txBody>
      </p:sp>
    </p:spTree>
    <p:extLst>
      <p:ext uri="{BB962C8B-B14F-4D97-AF65-F5344CB8AC3E}">
        <p14:creationId xmlns:p14="http://schemas.microsoft.com/office/powerpoint/2010/main" val="984571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Growth Period (1990-2010)</a:t>
            </a:r>
            <a:r>
              <a:rPr lang="en-US" dirty="0"/>
              <a:t>:</a:t>
            </a:r>
          </a:p>
          <a:p>
            <a:r>
              <a:rPr lang="en-US" b="1" dirty="0"/>
              <a:t>Number of Releases</a:t>
            </a:r>
            <a:r>
              <a:rPr lang="en-US" dirty="0"/>
              <a:t>: Significant increase in game releases, peaking around 2010.</a:t>
            </a:r>
          </a:p>
          <a:p>
            <a:r>
              <a:rPr lang="en-US" b="1" dirty="0"/>
              <a:t>Global Sales</a:t>
            </a:r>
            <a:r>
              <a:rPr lang="en-US" dirty="0"/>
              <a:t>: Corresponding rise in global sales, indicating high consumer demand and market growth.</a:t>
            </a:r>
          </a:p>
          <a:p>
            <a:r>
              <a:rPr lang="en-US" b="1" dirty="0"/>
              <a:t>Decline Period (Post-2010)</a:t>
            </a:r>
            <a:r>
              <a:rPr lang="en-US" dirty="0"/>
              <a:t>:</a:t>
            </a:r>
          </a:p>
          <a:p>
            <a:r>
              <a:rPr lang="en-US" b="1" dirty="0"/>
              <a:t>Number of Releases</a:t>
            </a:r>
            <a:r>
              <a:rPr lang="en-US" dirty="0"/>
              <a:t>: Sharp decline in game releases after 2010.</a:t>
            </a:r>
          </a:p>
          <a:p>
            <a:r>
              <a:rPr lang="en-US" b="1" dirty="0"/>
              <a:t>Global Sales</a:t>
            </a:r>
            <a:r>
              <a:rPr lang="en-US" dirty="0"/>
              <a:t>: Similar decline in global sales, suggesting changes in market dynamics.</a:t>
            </a:r>
          </a:p>
          <a:p>
            <a:r>
              <a:rPr lang="en-US" b="1" dirty="0"/>
              <a:t>Correlation</a:t>
            </a:r>
            <a:r>
              <a:rPr lang="en-US" dirty="0"/>
              <a:t>:</a:t>
            </a:r>
          </a:p>
          <a:p>
            <a:r>
              <a:rPr lang="en-US" dirty="0"/>
              <a:t>Strong correlation between the number of game releases and global sales, both peaking around 2010 and declining thereafter.</a:t>
            </a:r>
          </a:p>
          <a:p>
            <a:r>
              <a:rPr lang="en-US" b="1" dirty="0"/>
              <a:t>Market Dynamics</a:t>
            </a:r>
            <a:r>
              <a:rPr lang="en-US" dirty="0"/>
              <a:t>:</a:t>
            </a:r>
          </a:p>
          <a:p>
            <a:r>
              <a:rPr lang="en-US" b="1" dirty="0"/>
              <a:t>Growth Factors</a:t>
            </a:r>
            <a:r>
              <a:rPr lang="en-US" dirty="0"/>
              <a:t>: Rise of major franchises, boom in console sales, and expansion of digital distribution platforms.</a:t>
            </a:r>
          </a:p>
          <a:p>
            <a:r>
              <a:rPr lang="en-US" b="1" dirty="0"/>
              <a:t>Decline Factors</a:t>
            </a:r>
            <a:r>
              <a:rPr lang="en-US" dirty="0"/>
              <a:t>: Market saturation, increased competition, shifts towards mobile and indie games, and evolving consumer preferences.</a:t>
            </a:r>
          </a:p>
          <a:p>
            <a:endParaRPr lang="en-US" dirty="0"/>
          </a:p>
        </p:txBody>
      </p:sp>
      <p:sp>
        <p:nvSpPr>
          <p:cNvPr id="4" name="Slide Number Placeholder 3"/>
          <p:cNvSpPr>
            <a:spLocks noGrp="1"/>
          </p:cNvSpPr>
          <p:nvPr>
            <p:ph type="sldNum" sz="quarter" idx="5"/>
          </p:nvPr>
        </p:nvSpPr>
        <p:spPr/>
        <p:txBody>
          <a:bodyPr/>
          <a:lstStyle/>
          <a:p>
            <a:fld id="{DA7A404C-9571-4916-B675-578D45A978F7}" type="slidenum">
              <a:rPr lang="en-US" smtClean="0"/>
              <a:t>9</a:t>
            </a:fld>
            <a:endParaRPr lang="en-US"/>
          </a:p>
        </p:txBody>
      </p:sp>
    </p:spTree>
    <p:extLst>
      <p:ext uri="{BB962C8B-B14F-4D97-AF65-F5344CB8AC3E}">
        <p14:creationId xmlns:p14="http://schemas.microsoft.com/office/powerpoint/2010/main" val="325419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A7A404C-9571-4916-B675-578D45A978F7}" type="slidenum">
              <a:rPr lang="en-US" smtClean="0"/>
              <a:t>10</a:t>
            </a:fld>
            <a:endParaRPr lang="en-US"/>
          </a:p>
        </p:txBody>
      </p:sp>
    </p:spTree>
    <p:extLst>
      <p:ext uri="{BB962C8B-B14F-4D97-AF65-F5344CB8AC3E}">
        <p14:creationId xmlns:p14="http://schemas.microsoft.com/office/powerpoint/2010/main" val="3611268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A7A404C-9571-4916-B675-578D45A978F7}" type="slidenum">
              <a:rPr lang="en-US" smtClean="0"/>
              <a:t>11</a:t>
            </a:fld>
            <a:endParaRPr lang="en-US"/>
          </a:p>
        </p:txBody>
      </p:sp>
    </p:spTree>
    <p:extLst>
      <p:ext uri="{BB962C8B-B14F-4D97-AF65-F5344CB8AC3E}">
        <p14:creationId xmlns:p14="http://schemas.microsoft.com/office/powerpoint/2010/main" val="819779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https://www.activision.com/company/aboutus</a:t>
            </a:r>
          </a:p>
          <a:p>
            <a:endParaRPr lang="en-SG" dirty="0"/>
          </a:p>
        </p:txBody>
      </p:sp>
      <p:sp>
        <p:nvSpPr>
          <p:cNvPr id="4" name="Slide Number Placeholder 3"/>
          <p:cNvSpPr>
            <a:spLocks noGrp="1"/>
          </p:cNvSpPr>
          <p:nvPr>
            <p:ph type="sldNum" sz="quarter" idx="5"/>
          </p:nvPr>
        </p:nvSpPr>
        <p:spPr/>
        <p:txBody>
          <a:bodyPr/>
          <a:lstStyle/>
          <a:p>
            <a:fld id="{DA7A404C-9571-4916-B675-578D45A978F7}" type="slidenum">
              <a:rPr lang="en-US" smtClean="0"/>
              <a:t>12</a:t>
            </a:fld>
            <a:endParaRPr lang="en-US"/>
          </a:p>
        </p:txBody>
      </p:sp>
    </p:spTree>
    <p:extLst>
      <p:ext uri="{BB962C8B-B14F-4D97-AF65-F5344CB8AC3E}">
        <p14:creationId xmlns:p14="http://schemas.microsoft.com/office/powerpoint/2010/main" val="832196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FBA8CAD-6C7A-43E2-AE24-617E06BF293E}" type="datetimeFigureOut">
              <a:rPr lang="en-US" smtClean="0"/>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03B2D2-00AD-43E1-8A56-73F174201E5D}" type="slidenum">
              <a:rPr lang="en-US" smtClean="0"/>
              <a:t>‹#›</a:t>
            </a:fld>
            <a:endParaRPr lang="en-US"/>
          </a:p>
        </p:txBody>
      </p:sp>
    </p:spTree>
    <p:extLst>
      <p:ext uri="{BB962C8B-B14F-4D97-AF65-F5344CB8AC3E}">
        <p14:creationId xmlns:p14="http://schemas.microsoft.com/office/powerpoint/2010/main" val="1165660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BA8CAD-6C7A-43E2-AE24-617E06BF293E}" type="datetimeFigureOut">
              <a:rPr lang="en-US" smtClean="0"/>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03B2D2-00AD-43E1-8A56-73F174201E5D}" type="slidenum">
              <a:rPr lang="en-US" smtClean="0"/>
              <a:t>‹#›</a:t>
            </a:fld>
            <a:endParaRPr lang="en-US"/>
          </a:p>
        </p:txBody>
      </p:sp>
    </p:spTree>
    <p:extLst>
      <p:ext uri="{BB962C8B-B14F-4D97-AF65-F5344CB8AC3E}">
        <p14:creationId xmlns:p14="http://schemas.microsoft.com/office/powerpoint/2010/main" val="580406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BA8CAD-6C7A-43E2-AE24-617E06BF293E}" type="datetimeFigureOut">
              <a:rPr lang="en-US" smtClean="0"/>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03B2D2-00AD-43E1-8A56-73F174201E5D}" type="slidenum">
              <a:rPr lang="en-US" smtClean="0"/>
              <a:t>‹#›</a:t>
            </a:fld>
            <a:endParaRPr lang="en-US"/>
          </a:p>
        </p:txBody>
      </p:sp>
    </p:spTree>
    <p:extLst>
      <p:ext uri="{BB962C8B-B14F-4D97-AF65-F5344CB8AC3E}">
        <p14:creationId xmlns:p14="http://schemas.microsoft.com/office/powerpoint/2010/main" val="2296282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Gothic" panose="020B0502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FBA8CAD-6C7A-43E2-AE24-617E06BF293E}" type="datetimeFigureOut">
              <a:rPr lang="en-US" smtClean="0"/>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03B2D2-00AD-43E1-8A56-73F174201E5D}" type="slidenum">
              <a:rPr lang="en-US" smtClean="0"/>
              <a:t>‹#›</a:t>
            </a:fld>
            <a:endParaRPr lang="en-US"/>
          </a:p>
        </p:txBody>
      </p:sp>
    </p:spTree>
    <p:extLst>
      <p:ext uri="{BB962C8B-B14F-4D97-AF65-F5344CB8AC3E}">
        <p14:creationId xmlns:p14="http://schemas.microsoft.com/office/powerpoint/2010/main" val="3023724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Century Gothic" panose="020B0502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FBA8CAD-6C7A-43E2-AE24-617E06BF293E}" type="datetimeFigureOut">
              <a:rPr lang="en-US" smtClean="0"/>
              <a:t>7/18/2024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03B2D2-00AD-43E1-8A56-73F174201E5D}" type="slidenum">
              <a:rPr lang="en-US" smtClean="0"/>
              <a:t>‹#›</a:t>
            </a:fld>
            <a:endParaRPr lang="en-US"/>
          </a:p>
        </p:txBody>
      </p:sp>
    </p:spTree>
    <p:extLst>
      <p:ext uri="{BB962C8B-B14F-4D97-AF65-F5344CB8AC3E}">
        <p14:creationId xmlns:p14="http://schemas.microsoft.com/office/powerpoint/2010/main" val="2881030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FBA8CAD-6C7A-43E2-AE24-617E06BF293E}" type="datetimeFigureOut">
              <a:rPr lang="en-US" smtClean="0"/>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03B2D2-00AD-43E1-8A56-73F174201E5D}" type="slidenum">
              <a:rPr lang="en-US" smtClean="0"/>
              <a:t>‹#›</a:t>
            </a:fld>
            <a:endParaRPr lang="en-US"/>
          </a:p>
        </p:txBody>
      </p:sp>
    </p:spTree>
    <p:extLst>
      <p:ext uri="{BB962C8B-B14F-4D97-AF65-F5344CB8AC3E}">
        <p14:creationId xmlns:p14="http://schemas.microsoft.com/office/powerpoint/2010/main" val="4257699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FBA8CAD-6C7A-43E2-AE24-617E06BF293E}" type="datetimeFigureOut">
              <a:rPr lang="en-US" smtClean="0"/>
              <a:t>7/18/2024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03B2D2-00AD-43E1-8A56-73F174201E5D}" type="slidenum">
              <a:rPr lang="en-US" smtClean="0"/>
              <a:t>‹#›</a:t>
            </a:fld>
            <a:endParaRPr lang="en-US"/>
          </a:p>
        </p:txBody>
      </p:sp>
    </p:spTree>
    <p:extLst>
      <p:ext uri="{BB962C8B-B14F-4D97-AF65-F5344CB8AC3E}">
        <p14:creationId xmlns:p14="http://schemas.microsoft.com/office/powerpoint/2010/main" val="524432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FBA8CAD-6C7A-43E2-AE24-617E06BF293E}" type="datetimeFigureOut">
              <a:rPr lang="en-US" smtClean="0"/>
              <a:t>7/18/2024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03B2D2-00AD-43E1-8A56-73F174201E5D}" type="slidenum">
              <a:rPr lang="en-US" smtClean="0"/>
              <a:t>‹#›</a:t>
            </a:fld>
            <a:endParaRPr lang="en-US"/>
          </a:p>
        </p:txBody>
      </p:sp>
    </p:spTree>
    <p:extLst>
      <p:ext uri="{BB962C8B-B14F-4D97-AF65-F5344CB8AC3E}">
        <p14:creationId xmlns:p14="http://schemas.microsoft.com/office/powerpoint/2010/main" val="789322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BA8CAD-6C7A-43E2-AE24-617E06BF293E}" type="datetimeFigureOut">
              <a:rPr lang="en-US" smtClean="0"/>
              <a:t>7/18/2024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03B2D2-00AD-43E1-8A56-73F174201E5D}" type="slidenum">
              <a:rPr lang="en-US" smtClean="0"/>
              <a:t>‹#›</a:t>
            </a:fld>
            <a:endParaRPr lang="en-US"/>
          </a:p>
        </p:txBody>
      </p:sp>
    </p:spTree>
    <p:extLst>
      <p:ext uri="{BB962C8B-B14F-4D97-AF65-F5344CB8AC3E}">
        <p14:creationId xmlns:p14="http://schemas.microsoft.com/office/powerpoint/2010/main" val="2128946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FBA8CAD-6C7A-43E2-AE24-617E06BF293E}" type="datetimeFigureOut">
              <a:rPr lang="en-US" smtClean="0"/>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03B2D2-00AD-43E1-8A56-73F174201E5D}" type="slidenum">
              <a:rPr lang="en-US" smtClean="0"/>
              <a:t>‹#›</a:t>
            </a:fld>
            <a:endParaRPr lang="en-US"/>
          </a:p>
        </p:txBody>
      </p:sp>
    </p:spTree>
    <p:extLst>
      <p:ext uri="{BB962C8B-B14F-4D97-AF65-F5344CB8AC3E}">
        <p14:creationId xmlns:p14="http://schemas.microsoft.com/office/powerpoint/2010/main" val="2304829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FBA8CAD-6C7A-43E2-AE24-617E06BF293E}" type="datetimeFigureOut">
              <a:rPr lang="en-US" smtClean="0"/>
              <a:t>7/18/2024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03B2D2-00AD-43E1-8A56-73F174201E5D}" type="slidenum">
              <a:rPr lang="en-US" smtClean="0"/>
              <a:t>‹#›</a:t>
            </a:fld>
            <a:endParaRPr lang="en-US"/>
          </a:p>
        </p:txBody>
      </p:sp>
    </p:spTree>
    <p:extLst>
      <p:ext uri="{BB962C8B-B14F-4D97-AF65-F5344CB8AC3E}">
        <p14:creationId xmlns:p14="http://schemas.microsoft.com/office/powerpoint/2010/main" val="2759100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BA8CAD-6C7A-43E2-AE24-617E06BF293E}" type="datetimeFigureOut">
              <a:rPr lang="en-US" smtClean="0"/>
              <a:t>7/18/2024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03B2D2-00AD-43E1-8A56-73F174201E5D}" type="slidenum">
              <a:rPr lang="en-US" smtClean="0"/>
              <a:t>‹#›</a:t>
            </a:fld>
            <a:endParaRPr lang="en-US"/>
          </a:p>
        </p:txBody>
      </p:sp>
    </p:spTree>
    <p:extLst>
      <p:ext uri="{BB962C8B-B14F-4D97-AF65-F5344CB8AC3E}">
        <p14:creationId xmlns:p14="http://schemas.microsoft.com/office/powerpoint/2010/main" val="37651238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Bahnschrift SemiBold SemiConden"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ahnschrift SemiBold Condensed"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ahnschrift SemiBold Condensed"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hnschrift SemiBold Condensed"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Bold Condensed"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Bold Condensed"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exels.com/photo/game-controller-159204/"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wallpaperflare.com/search?wallpaper=modern+warfare&amp;page=3"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www.pngall.com/call-of-duty-modern-warfare-p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pixabay.com/en/news-newspaper-globe-read-paper-1074604/"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pexels.com/photo/game-controller-159204/"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pxfuel.com/en/free-photo-obrqq"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piqsels.com/en/public-domain-photo-fkflx" TargetMode="External"/><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pixabay.com/en/news-newspaper-globe-read-paper-1074604/"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pixabay.com/en/document-agreement-documents-sign-428333/"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pexels.com/photo/game-controller-159204/" TargetMode="External"/></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9.png"/><Relationship Id="rId5" Type="http://schemas.openxmlformats.org/officeDocument/2006/relationships/image" Target="../media/image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79113-B9EF-72F0-E47F-CA1D59D71AA9}"/>
              </a:ext>
            </a:extLst>
          </p:cNvPr>
          <p:cNvSpPr>
            <a:spLocks noGrp="1"/>
          </p:cNvSpPr>
          <p:nvPr>
            <p:ph type="ctrTitle"/>
          </p:nvPr>
        </p:nvSpPr>
        <p:spPr>
          <a:xfrm>
            <a:off x="323849" y="2662517"/>
            <a:ext cx="5610225" cy="1849921"/>
          </a:xfrm>
        </p:spPr>
        <p:txBody>
          <a:bodyPr>
            <a:normAutofit/>
          </a:bodyPr>
          <a:lstStyle/>
          <a:p>
            <a:r>
              <a:rPr lang="en-US" b="1" dirty="0">
                <a:solidFill>
                  <a:srgbClr val="1C2794"/>
                </a:solidFill>
                <a:latin typeface="Century Gothic" panose="020B0502020202020204" pitchFamily="34" charset="0"/>
              </a:rPr>
              <a:t>CALL OF DUTY</a:t>
            </a:r>
            <a:r>
              <a:rPr lang="en-US" b="1" dirty="0">
                <a:latin typeface="Century Gothic" panose="020B0502020202020204" pitchFamily="34" charset="0"/>
              </a:rPr>
              <a:t/>
            </a:r>
            <a:br>
              <a:rPr lang="en-US" b="1" dirty="0">
                <a:latin typeface="Century Gothic" panose="020B0502020202020204" pitchFamily="34" charset="0"/>
              </a:rPr>
            </a:br>
            <a:r>
              <a:rPr lang="en-US" sz="4800" b="1" dirty="0" smtClean="0">
                <a:latin typeface="Century Gothic" panose="020B0502020202020204" pitchFamily="34" charset="0"/>
              </a:rPr>
              <a:t>Market Overview</a:t>
            </a:r>
            <a:r>
              <a:rPr lang="en-US" sz="4800" b="1" dirty="0">
                <a:latin typeface="Century Gothic" panose="020B0502020202020204" pitchFamily="34" charset="0"/>
              </a:rPr>
              <a:t> </a:t>
            </a:r>
            <a:endParaRPr lang="en-SG" dirty="0">
              <a:latin typeface="Century Gothic" panose="020B0502020202020204" pitchFamily="34" charset="0"/>
            </a:endParaRPr>
          </a:p>
        </p:txBody>
      </p:sp>
      <p:sp>
        <p:nvSpPr>
          <p:cNvPr id="4" name="Title 1">
            <a:extLst>
              <a:ext uri="{FF2B5EF4-FFF2-40B4-BE49-F238E27FC236}">
                <a16:creationId xmlns:a16="http://schemas.microsoft.com/office/drawing/2014/main" id="{B1254F6C-8117-16D8-0DF6-EEF7885E6196}"/>
              </a:ext>
            </a:extLst>
          </p:cNvPr>
          <p:cNvSpPr txBox="1">
            <a:spLocks/>
          </p:cNvSpPr>
          <p:nvPr/>
        </p:nvSpPr>
        <p:spPr>
          <a:xfrm>
            <a:off x="171449" y="5615826"/>
            <a:ext cx="6973355" cy="11198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Bahnschrift SemiBold SemiConden" panose="020B0502040204020203" pitchFamily="34" charset="0"/>
                <a:ea typeface="+mj-ea"/>
                <a:cs typeface="+mj-cs"/>
              </a:defRPr>
            </a:lvl1pPr>
          </a:lstStyle>
          <a:p>
            <a:r>
              <a:rPr lang="en-US" sz="2800" dirty="0" err="1">
                <a:latin typeface="Times New Roman" panose="02020603050405020304" pitchFamily="18" charset="0"/>
                <a:cs typeface="Times New Roman" panose="02020603050405020304" pitchFamily="18" charset="0"/>
              </a:rPr>
              <a:t>Phạm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Đức</a:t>
            </a:r>
            <a:endParaRPr lang="en-US" sz="2800"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0F005B09-4113-9539-CB8C-A1A700C847C4}"/>
              </a:ext>
            </a:extLst>
          </p:cNvPr>
          <p:cNvCxnSpPr>
            <a:cxnSpLocks/>
          </p:cNvCxnSpPr>
          <p:nvPr/>
        </p:nvCxnSpPr>
        <p:spPr>
          <a:xfrm>
            <a:off x="0" y="3765905"/>
            <a:ext cx="7696200" cy="0"/>
          </a:xfrm>
          <a:prstGeom prst="line">
            <a:avLst/>
          </a:prstGeom>
          <a:ln w="76200">
            <a:solidFill>
              <a:srgbClr val="1C2794"/>
            </a:solidFill>
          </a:ln>
        </p:spPr>
        <p:style>
          <a:lnRef idx="1">
            <a:schemeClr val="accent2"/>
          </a:lnRef>
          <a:fillRef idx="0">
            <a:schemeClr val="accent2"/>
          </a:fillRef>
          <a:effectRef idx="0">
            <a:schemeClr val="accent2"/>
          </a:effectRef>
          <a:fontRef idx="minor">
            <a:schemeClr val="tx1"/>
          </a:fontRef>
        </p:style>
      </p:cxnSp>
      <p:sp>
        <p:nvSpPr>
          <p:cNvPr id="21" name="Rectangle: Single Corner Snipped !!ShapeForMorph">
            <a:extLst>
              <a:ext uri="{FF2B5EF4-FFF2-40B4-BE49-F238E27FC236}">
                <a16:creationId xmlns:a16="http://schemas.microsoft.com/office/drawing/2014/main" id="{6EBA691B-D62C-05D1-9B0D-24BEBFF37FCB}"/>
              </a:ext>
            </a:extLst>
          </p:cNvPr>
          <p:cNvSpPr/>
          <p:nvPr/>
        </p:nvSpPr>
        <p:spPr>
          <a:xfrm rot="10800000">
            <a:off x="5943699" y="-2121"/>
            <a:ext cx="6257925" cy="6866325"/>
          </a:xfrm>
          <a:custGeom>
            <a:avLst/>
            <a:gdLst>
              <a:gd name="connsiteX0" fmla="*/ 0 w 5829300"/>
              <a:gd name="connsiteY0" fmla="*/ 0 h 6552000"/>
              <a:gd name="connsiteX1" fmla="*/ 2914650 w 5829300"/>
              <a:gd name="connsiteY1" fmla="*/ 0 h 6552000"/>
              <a:gd name="connsiteX2" fmla="*/ 5829300 w 5829300"/>
              <a:gd name="connsiteY2" fmla="*/ 2914650 h 6552000"/>
              <a:gd name="connsiteX3" fmla="*/ 5829300 w 5829300"/>
              <a:gd name="connsiteY3" fmla="*/ 6552000 h 6552000"/>
              <a:gd name="connsiteX4" fmla="*/ 0 w 5829300"/>
              <a:gd name="connsiteY4" fmla="*/ 6552000 h 6552000"/>
              <a:gd name="connsiteX5" fmla="*/ 0 w 5829300"/>
              <a:gd name="connsiteY5" fmla="*/ 0 h 6552000"/>
              <a:gd name="connsiteX0" fmla="*/ 0 w 5829300"/>
              <a:gd name="connsiteY0" fmla="*/ 0 h 6552000"/>
              <a:gd name="connsiteX1" fmla="*/ 2914650 w 5829300"/>
              <a:gd name="connsiteY1" fmla="*/ 0 h 6552000"/>
              <a:gd name="connsiteX2" fmla="*/ 4895850 w 5829300"/>
              <a:gd name="connsiteY2" fmla="*/ 4371975 h 6552000"/>
              <a:gd name="connsiteX3" fmla="*/ 5829300 w 5829300"/>
              <a:gd name="connsiteY3" fmla="*/ 6552000 h 6552000"/>
              <a:gd name="connsiteX4" fmla="*/ 0 w 5829300"/>
              <a:gd name="connsiteY4" fmla="*/ 6552000 h 6552000"/>
              <a:gd name="connsiteX5" fmla="*/ 0 w 5829300"/>
              <a:gd name="connsiteY5" fmla="*/ 0 h 6552000"/>
              <a:gd name="connsiteX0" fmla="*/ 0 w 5829300"/>
              <a:gd name="connsiteY0" fmla="*/ 257175 h 6809175"/>
              <a:gd name="connsiteX1" fmla="*/ 2838450 w 5829300"/>
              <a:gd name="connsiteY1" fmla="*/ 0 h 6809175"/>
              <a:gd name="connsiteX2" fmla="*/ 4895850 w 5829300"/>
              <a:gd name="connsiteY2" fmla="*/ 4629150 h 6809175"/>
              <a:gd name="connsiteX3" fmla="*/ 5829300 w 5829300"/>
              <a:gd name="connsiteY3" fmla="*/ 6809175 h 6809175"/>
              <a:gd name="connsiteX4" fmla="*/ 0 w 5829300"/>
              <a:gd name="connsiteY4" fmla="*/ 6809175 h 6809175"/>
              <a:gd name="connsiteX5" fmla="*/ 0 w 5829300"/>
              <a:gd name="connsiteY5" fmla="*/ 257175 h 6809175"/>
              <a:gd name="connsiteX0" fmla="*/ 0 w 5829300"/>
              <a:gd name="connsiteY0" fmla="*/ 0 h 6856800"/>
              <a:gd name="connsiteX1" fmla="*/ 2838450 w 5829300"/>
              <a:gd name="connsiteY1" fmla="*/ 47625 h 6856800"/>
              <a:gd name="connsiteX2" fmla="*/ 4895850 w 5829300"/>
              <a:gd name="connsiteY2" fmla="*/ 4676775 h 6856800"/>
              <a:gd name="connsiteX3" fmla="*/ 5829300 w 5829300"/>
              <a:gd name="connsiteY3" fmla="*/ 6856800 h 6856800"/>
              <a:gd name="connsiteX4" fmla="*/ 0 w 5829300"/>
              <a:gd name="connsiteY4" fmla="*/ 6856800 h 6856800"/>
              <a:gd name="connsiteX5" fmla="*/ 0 w 5829300"/>
              <a:gd name="connsiteY5" fmla="*/ 0 h 6856800"/>
              <a:gd name="connsiteX0" fmla="*/ 0 w 5829300"/>
              <a:gd name="connsiteY0" fmla="*/ 9525 h 6866325"/>
              <a:gd name="connsiteX1" fmla="*/ 2838450 w 5829300"/>
              <a:gd name="connsiteY1" fmla="*/ 0 h 6866325"/>
              <a:gd name="connsiteX2" fmla="*/ 4895850 w 5829300"/>
              <a:gd name="connsiteY2" fmla="*/ 4686300 h 6866325"/>
              <a:gd name="connsiteX3" fmla="*/ 5829300 w 5829300"/>
              <a:gd name="connsiteY3" fmla="*/ 6866325 h 6866325"/>
              <a:gd name="connsiteX4" fmla="*/ 0 w 5829300"/>
              <a:gd name="connsiteY4" fmla="*/ 6866325 h 6866325"/>
              <a:gd name="connsiteX5" fmla="*/ 0 w 5829300"/>
              <a:gd name="connsiteY5" fmla="*/ 9525 h 686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9300" h="6866325">
                <a:moveTo>
                  <a:pt x="0" y="9525"/>
                </a:moveTo>
                <a:lnTo>
                  <a:pt x="2838450" y="0"/>
                </a:lnTo>
                <a:lnTo>
                  <a:pt x="4895850" y="4686300"/>
                </a:lnTo>
                <a:lnTo>
                  <a:pt x="5829300" y="6866325"/>
                </a:lnTo>
                <a:lnTo>
                  <a:pt x="0" y="6866325"/>
                </a:lnTo>
                <a:lnTo>
                  <a:pt x="0" y="9525"/>
                </a:lnTo>
                <a:close/>
              </a:path>
            </a:pathLst>
          </a:custGeom>
          <a:blipFill dpi="0" rotWithShape="0">
            <a:blip r:embed="rId2">
              <a:extLst>
                <a:ext uri="{837473B0-CC2E-450A-ABE3-18F120FF3D39}">
                  <a1611:picAttrSrcUrl xmlns="" xmlns:a1611="http://schemas.microsoft.com/office/drawing/2016/11/main" r:id="rId3"/>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6114258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0DDF166-053F-021A-B067-6CED37292806}"/>
              </a:ext>
            </a:extLst>
          </p:cNvPr>
          <p:cNvPicPr>
            <a:picLocks noChangeAspect="1"/>
          </p:cNvPicPr>
          <p:nvPr/>
        </p:nvPicPr>
        <p:blipFill rotWithShape="1">
          <a:blip r:embed="rId3"/>
          <a:srcRect t="8682"/>
          <a:stretch/>
        </p:blipFill>
        <p:spPr>
          <a:xfrm>
            <a:off x="284815" y="1003310"/>
            <a:ext cx="9772781" cy="4962923"/>
          </a:xfrm>
          <a:prstGeom prst="rect">
            <a:avLst/>
          </a:prstGeom>
          <a:solidFill>
            <a:schemeClr val="bg1">
              <a:alpha val="96000"/>
            </a:schemeClr>
          </a:solidFill>
        </p:spPr>
      </p:pic>
      <p:sp>
        <p:nvSpPr>
          <p:cNvPr id="7" name="Title 1">
            <a:extLst>
              <a:ext uri="{FF2B5EF4-FFF2-40B4-BE49-F238E27FC236}">
                <a16:creationId xmlns:a16="http://schemas.microsoft.com/office/drawing/2014/main" id="{9B991CB5-F26B-9B6F-37F2-B9D12F8DD1F1}"/>
              </a:ext>
            </a:extLst>
          </p:cNvPr>
          <p:cNvSpPr txBox="1">
            <a:spLocks/>
          </p:cNvSpPr>
          <p:nvPr/>
        </p:nvSpPr>
        <p:spPr>
          <a:xfrm>
            <a:off x="200968" y="230191"/>
            <a:ext cx="10158046" cy="7143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Bahnschrift SemiBold SemiConden" panose="020B0502040204020203" pitchFamily="34" charset="0"/>
                <a:ea typeface="+mj-ea"/>
                <a:cs typeface="+mj-cs"/>
              </a:defRPr>
            </a:lvl1pPr>
          </a:lstStyle>
          <a:p>
            <a:r>
              <a:rPr lang="en-SG" b="1" dirty="0">
                <a:latin typeface="Century Gothic" panose="020B0502020202020204" pitchFamily="34" charset="0"/>
              </a:rPr>
              <a:t>MARKET TREND – </a:t>
            </a:r>
            <a:r>
              <a:rPr lang="en-SG" b="1" dirty="0">
                <a:solidFill>
                  <a:srgbClr val="1C2794"/>
                </a:solidFill>
                <a:latin typeface="Century Gothic" panose="020B0502020202020204" pitchFamily="34" charset="0"/>
              </a:rPr>
              <a:t>PLATFORM</a:t>
            </a:r>
          </a:p>
        </p:txBody>
      </p:sp>
      <p:sp>
        <p:nvSpPr>
          <p:cNvPr id="11" name="Content Placeholder 2">
            <a:extLst>
              <a:ext uri="{FF2B5EF4-FFF2-40B4-BE49-F238E27FC236}">
                <a16:creationId xmlns:a16="http://schemas.microsoft.com/office/drawing/2014/main" id="{7AA73AB2-851E-A2F2-BB20-11465749D357}"/>
              </a:ext>
            </a:extLst>
          </p:cNvPr>
          <p:cNvSpPr>
            <a:spLocks noGrp="1"/>
          </p:cNvSpPr>
          <p:nvPr>
            <p:ph idx="1"/>
          </p:nvPr>
        </p:nvSpPr>
        <p:spPr>
          <a:xfrm>
            <a:off x="2358457" y="5927412"/>
            <a:ext cx="5625496" cy="767177"/>
          </a:xfrm>
        </p:spPr>
        <p:txBody>
          <a:bodyPr>
            <a:normAutofit/>
          </a:bodyPr>
          <a:lstStyle/>
          <a:p>
            <a:pPr marL="0" indent="0">
              <a:buNone/>
            </a:pPr>
            <a:r>
              <a:rPr lang="en-US" sz="1800" dirty="0">
                <a:latin typeface="+mj-lt"/>
              </a:rPr>
              <a:t>Strong popularity for </a:t>
            </a:r>
            <a:r>
              <a:rPr lang="en-US" sz="1800" dirty="0" err="1">
                <a:latin typeface="+mj-lt"/>
              </a:rPr>
              <a:t>Playstation</a:t>
            </a:r>
            <a:r>
              <a:rPr lang="en-US" sz="1800" dirty="0">
                <a:latin typeface="+mj-lt"/>
              </a:rPr>
              <a:t> consoles</a:t>
            </a:r>
          </a:p>
          <a:p>
            <a:pPr marL="0" indent="0">
              <a:buNone/>
            </a:pPr>
            <a:r>
              <a:rPr lang="en-US" sz="1800" dirty="0">
                <a:latin typeface="+mj-lt"/>
              </a:rPr>
              <a:t>Stronger preference for </a:t>
            </a:r>
            <a:r>
              <a:rPr lang="en-US" sz="1800" dirty="0">
                <a:solidFill>
                  <a:srgbClr val="1C2794"/>
                </a:solidFill>
                <a:latin typeface="+mj-lt"/>
              </a:rPr>
              <a:t>handheld consoles</a:t>
            </a:r>
            <a:r>
              <a:rPr lang="en-US" sz="1800" dirty="0">
                <a:latin typeface="+mj-lt"/>
              </a:rPr>
              <a:t> in Japan</a:t>
            </a:r>
          </a:p>
        </p:txBody>
      </p:sp>
      <p:sp>
        <p:nvSpPr>
          <p:cNvPr id="13" name="TextBox 12">
            <a:extLst>
              <a:ext uri="{FF2B5EF4-FFF2-40B4-BE49-F238E27FC236}">
                <a16:creationId xmlns:a16="http://schemas.microsoft.com/office/drawing/2014/main" id="{EE5B886C-6AB7-2C45-49E6-A6FCEEBB4E1D}"/>
              </a:ext>
            </a:extLst>
          </p:cNvPr>
          <p:cNvSpPr txBox="1"/>
          <p:nvPr/>
        </p:nvSpPr>
        <p:spPr>
          <a:xfrm>
            <a:off x="200968" y="1003310"/>
            <a:ext cx="4724572" cy="338554"/>
          </a:xfrm>
          <a:prstGeom prst="rect">
            <a:avLst/>
          </a:prstGeom>
          <a:noFill/>
        </p:spPr>
        <p:txBody>
          <a:bodyPr wrap="square" rtlCol="0">
            <a:spAutoFit/>
          </a:bodyPr>
          <a:lstStyle/>
          <a:p>
            <a:r>
              <a:rPr lang="en-US" sz="1600" dirty="0">
                <a:solidFill>
                  <a:srgbClr val="1C2794"/>
                </a:solidFill>
              </a:rPr>
              <a:t>Sales by Platform after 2008</a:t>
            </a:r>
            <a:endParaRPr lang="en-SG" sz="1600" dirty="0">
              <a:solidFill>
                <a:srgbClr val="1C2794"/>
              </a:solidFill>
            </a:endParaRPr>
          </a:p>
        </p:txBody>
      </p:sp>
      <p:graphicFrame>
        <p:nvGraphicFramePr>
          <p:cNvPr id="14" name="Table 13">
            <a:extLst>
              <a:ext uri="{FF2B5EF4-FFF2-40B4-BE49-F238E27FC236}">
                <a16:creationId xmlns:a16="http://schemas.microsoft.com/office/drawing/2014/main" id="{4E03E07B-C870-7544-5F13-6214591A8351}"/>
              </a:ext>
            </a:extLst>
          </p:cNvPr>
          <p:cNvGraphicFramePr>
            <a:graphicFrameLocks noGrp="1"/>
          </p:cNvGraphicFramePr>
          <p:nvPr>
            <p:extLst>
              <p:ext uri="{D42A27DB-BD31-4B8C-83A1-F6EECF244321}">
                <p14:modId xmlns:p14="http://schemas.microsoft.com/office/powerpoint/2010/main" val="2232779811"/>
              </p:ext>
            </p:extLst>
          </p:nvPr>
        </p:nvGraphicFramePr>
        <p:xfrm>
          <a:off x="9332580" y="2503413"/>
          <a:ext cx="1856414" cy="2468880"/>
        </p:xfrm>
        <a:graphic>
          <a:graphicData uri="http://schemas.openxmlformats.org/drawingml/2006/table">
            <a:tbl>
              <a:tblPr firstRow="1" bandRow="1">
                <a:tableStyleId>{5C22544A-7EE6-4342-B048-85BDC9FD1C3A}</a:tableStyleId>
              </a:tblPr>
              <a:tblGrid>
                <a:gridCol w="928207">
                  <a:extLst>
                    <a:ext uri="{9D8B030D-6E8A-4147-A177-3AD203B41FA5}">
                      <a16:colId xmlns:a16="http://schemas.microsoft.com/office/drawing/2014/main" val="184706015"/>
                    </a:ext>
                  </a:extLst>
                </a:gridCol>
                <a:gridCol w="928207">
                  <a:extLst>
                    <a:ext uri="{9D8B030D-6E8A-4147-A177-3AD203B41FA5}">
                      <a16:colId xmlns:a16="http://schemas.microsoft.com/office/drawing/2014/main" val="3327409963"/>
                    </a:ext>
                  </a:extLst>
                </a:gridCol>
              </a:tblGrid>
              <a:tr h="238141">
                <a:tc>
                  <a:txBody>
                    <a:bodyPr/>
                    <a:lstStyle/>
                    <a:p>
                      <a:r>
                        <a:rPr lang="en-SG" sz="1200" dirty="0"/>
                        <a:t>Console</a:t>
                      </a:r>
                    </a:p>
                  </a:txBody>
                  <a:tcPr>
                    <a:solidFill>
                      <a:srgbClr val="1C2794"/>
                    </a:solidFill>
                  </a:tcPr>
                </a:tc>
                <a:tc>
                  <a:txBody>
                    <a:bodyPr/>
                    <a:lstStyle/>
                    <a:p>
                      <a:r>
                        <a:rPr lang="en-SG" sz="1200" dirty="0"/>
                        <a:t>JP Sales</a:t>
                      </a:r>
                    </a:p>
                  </a:txBody>
                  <a:tcPr>
                    <a:solidFill>
                      <a:srgbClr val="1C2794"/>
                    </a:solidFill>
                  </a:tcPr>
                </a:tc>
                <a:extLst>
                  <a:ext uri="{0D108BD9-81ED-4DB2-BD59-A6C34878D82A}">
                    <a16:rowId xmlns:a16="http://schemas.microsoft.com/office/drawing/2014/main" val="1501129674"/>
                  </a:ext>
                </a:extLst>
              </a:tr>
              <a:tr h="238141">
                <a:tc>
                  <a:txBody>
                    <a:bodyPr/>
                    <a:lstStyle/>
                    <a:p>
                      <a:r>
                        <a:rPr lang="en-SG" sz="1200" dirty="0"/>
                        <a:t>X360</a:t>
                      </a:r>
                    </a:p>
                  </a:txBody>
                  <a:tcPr/>
                </a:tc>
                <a:tc>
                  <a:txBody>
                    <a:bodyPr/>
                    <a:lstStyle/>
                    <a:p>
                      <a:r>
                        <a:rPr lang="en-SG" sz="1200" dirty="0"/>
                        <a:t>6.87</a:t>
                      </a:r>
                    </a:p>
                  </a:txBody>
                  <a:tcPr/>
                </a:tc>
                <a:extLst>
                  <a:ext uri="{0D108BD9-81ED-4DB2-BD59-A6C34878D82A}">
                    <a16:rowId xmlns:a16="http://schemas.microsoft.com/office/drawing/2014/main" val="1905958056"/>
                  </a:ext>
                </a:extLst>
              </a:tr>
              <a:tr h="238141">
                <a:tc>
                  <a:txBody>
                    <a:bodyPr/>
                    <a:lstStyle/>
                    <a:p>
                      <a:r>
                        <a:rPr lang="en-SG" sz="1200" dirty="0"/>
                        <a:t>PS3</a:t>
                      </a:r>
                    </a:p>
                  </a:txBody>
                  <a:tcPr/>
                </a:tc>
                <a:tc>
                  <a:txBody>
                    <a:bodyPr/>
                    <a:lstStyle/>
                    <a:p>
                      <a:r>
                        <a:rPr lang="en-SG" sz="1200" dirty="0"/>
                        <a:t>60.46</a:t>
                      </a:r>
                    </a:p>
                  </a:txBody>
                  <a:tcPr/>
                </a:tc>
                <a:extLst>
                  <a:ext uri="{0D108BD9-81ED-4DB2-BD59-A6C34878D82A}">
                    <a16:rowId xmlns:a16="http://schemas.microsoft.com/office/drawing/2014/main" val="4130471558"/>
                  </a:ext>
                </a:extLst>
              </a:tr>
              <a:tr h="238141">
                <a:tc>
                  <a:txBody>
                    <a:bodyPr/>
                    <a:lstStyle/>
                    <a:p>
                      <a:r>
                        <a:rPr lang="en-SG" sz="1200" dirty="0"/>
                        <a:t>PS4</a:t>
                      </a:r>
                    </a:p>
                  </a:txBody>
                  <a:tcPr/>
                </a:tc>
                <a:tc>
                  <a:txBody>
                    <a:bodyPr/>
                    <a:lstStyle/>
                    <a:p>
                      <a:r>
                        <a:rPr lang="en-SG" sz="1200" dirty="0"/>
                        <a:t>30.69</a:t>
                      </a:r>
                    </a:p>
                  </a:txBody>
                  <a:tcPr/>
                </a:tc>
                <a:extLst>
                  <a:ext uri="{0D108BD9-81ED-4DB2-BD59-A6C34878D82A}">
                    <a16:rowId xmlns:a16="http://schemas.microsoft.com/office/drawing/2014/main" val="2289041847"/>
                  </a:ext>
                </a:extLst>
              </a:tr>
              <a:tr h="238141">
                <a:tc>
                  <a:txBody>
                    <a:bodyPr/>
                    <a:lstStyle/>
                    <a:p>
                      <a:r>
                        <a:rPr lang="en-SG" sz="1200" dirty="0" err="1"/>
                        <a:t>XOne</a:t>
                      </a:r>
                      <a:endParaRPr lang="en-SG" sz="1200" dirty="0"/>
                    </a:p>
                  </a:txBody>
                  <a:tcPr/>
                </a:tc>
                <a:tc>
                  <a:txBody>
                    <a:bodyPr/>
                    <a:lstStyle/>
                    <a:p>
                      <a:r>
                        <a:rPr lang="en-SG" sz="1200" dirty="0"/>
                        <a:t>0.38</a:t>
                      </a:r>
                    </a:p>
                  </a:txBody>
                  <a:tcPr/>
                </a:tc>
                <a:extLst>
                  <a:ext uri="{0D108BD9-81ED-4DB2-BD59-A6C34878D82A}">
                    <a16:rowId xmlns:a16="http://schemas.microsoft.com/office/drawing/2014/main" val="467458069"/>
                  </a:ext>
                </a:extLst>
              </a:tr>
              <a:tr h="238141">
                <a:tc>
                  <a:txBody>
                    <a:bodyPr/>
                    <a:lstStyle/>
                    <a:p>
                      <a:r>
                        <a:rPr lang="en-SG" sz="1200" dirty="0"/>
                        <a:t>Wii</a:t>
                      </a:r>
                    </a:p>
                  </a:txBody>
                  <a:tcPr/>
                </a:tc>
                <a:tc>
                  <a:txBody>
                    <a:bodyPr/>
                    <a:lstStyle/>
                    <a:p>
                      <a:r>
                        <a:rPr lang="en-SG" sz="1200" dirty="0"/>
                        <a:t>12.36</a:t>
                      </a:r>
                    </a:p>
                  </a:txBody>
                  <a:tcPr/>
                </a:tc>
                <a:extLst>
                  <a:ext uri="{0D108BD9-81ED-4DB2-BD59-A6C34878D82A}">
                    <a16:rowId xmlns:a16="http://schemas.microsoft.com/office/drawing/2014/main" val="2458153545"/>
                  </a:ext>
                </a:extLst>
              </a:tr>
              <a:tr h="238141">
                <a:tc>
                  <a:txBody>
                    <a:bodyPr/>
                    <a:lstStyle/>
                    <a:p>
                      <a:r>
                        <a:rPr lang="en-SG" sz="1200" dirty="0"/>
                        <a:t>DS</a:t>
                      </a:r>
                    </a:p>
                  </a:txBody>
                  <a:tcPr/>
                </a:tc>
                <a:tc>
                  <a:txBody>
                    <a:bodyPr/>
                    <a:lstStyle/>
                    <a:p>
                      <a:r>
                        <a:rPr lang="en-SG" sz="1200" dirty="0"/>
                        <a:t>25.35</a:t>
                      </a:r>
                    </a:p>
                  </a:txBody>
                  <a:tcPr/>
                </a:tc>
                <a:extLst>
                  <a:ext uri="{0D108BD9-81ED-4DB2-BD59-A6C34878D82A}">
                    <a16:rowId xmlns:a16="http://schemas.microsoft.com/office/drawing/2014/main" val="1800175551"/>
                  </a:ext>
                </a:extLst>
              </a:tr>
              <a:tr h="238141">
                <a:tc>
                  <a:txBody>
                    <a:bodyPr/>
                    <a:lstStyle/>
                    <a:p>
                      <a:r>
                        <a:rPr lang="en-SG" sz="1200" b="1" dirty="0">
                          <a:solidFill>
                            <a:srgbClr val="FF0000"/>
                          </a:solidFill>
                        </a:rPr>
                        <a:t>3DS</a:t>
                      </a:r>
                    </a:p>
                  </a:txBody>
                  <a:tcPr/>
                </a:tc>
                <a:tc>
                  <a:txBody>
                    <a:bodyPr/>
                    <a:lstStyle/>
                    <a:p>
                      <a:r>
                        <a:rPr lang="en-SG" sz="1200" b="1" dirty="0">
                          <a:solidFill>
                            <a:srgbClr val="FF0000"/>
                          </a:solidFill>
                        </a:rPr>
                        <a:t>41.71</a:t>
                      </a:r>
                    </a:p>
                  </a:txBody>
                  <a:tcPr/>
                </a:tc>
                <a:extLst>
                  <a:ext uri="{0D108BD9-81ED-4DB2-BD59-A6C34878D82A}">
                    <a16:rowId xmlns:a16="http://schemas.microsoft.com/office/drawing/2014/main" val="3608405837"/>
                  </a:ext>
                </a:extLst>
              </a:tr>
              <a:tr h="238141">
                <a:tc>
                  <a:txBody>
                    <a:bodyPr/>
                    <a:lstStyle/>
                    <a:p>
                      <a:r>
                        <a:rPr lang="en-SG" sz="1200" b="1" dirty="0">
                          <a:solidFill>
                            <a:srgbClr val="FF0000"/>
                          </a:solidFill>
                        </a:rPr>
                        <a:t>PSP</a:t>
                      </a:r>
                    </a:p>
                  </a:txBody>
                  <a:tcPr/>
                </a:tc>
                <a:tc>
                  <a:txBody>
                    <a:bodyPr/>
                    <a:lstStyle/>
                    <a:p>
                      <a:r>
                        <a:rPr lang="en-SG" sz="1200" b="1" dirty="0">
                          <a:solidFill>
                            <a:srgbClr val="FF0000"/>
                          </a:solidFill>
                        </a:rPr>
                        <a:t>39.19</a:t>
                      </a:r>
                    </a:p>
                  </a:txBody>
                  <a:tcPr/>
                </a:tc>
                <a:extLst>
                  <a:ext uri="{0D108BD9-81ED-4DB2-BD59-A6C34878D82A}">
                    <a16:rowId xmlns:a16="http://schemas.microsoft.com/office/drawing/2014/main" val="1841928533"/>
                  </a:ext>
                </a:extLst>
              </a:tr>
            </a:tbl>
          </a:graphicData>
        </a:graphic>
      </p:graphicFrame>
      <p:sp>
        <p:nvSpPr>
          <p:cNvPr id="17" name="Oval 16">
            <a:extLst>
              <a:ext uri="{FF2B5EF4-FFF2-40B4-BE49-F238E27FC236}">
                <a16:creationId xmlns:a16="http://schemas.microsoft.com/office/drawing/2014/main" id="{2F6B9319-6AC3-E009-9F14-C40199FAC0E7}"/>
              </a:ext>
            </a:extLst>
          </p:cNvPr>
          <p:cNvSpPr/>
          <p:nvPr/>
        </p:nvSpPr>
        <p:spPr>
          <a:xfrm>
            <a:off x="3683724" y="4807130"/>
            <a:ext cx="888275" cy="82689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8" name="Straight Connector 17">
            <a:extLst>
              <a:ext uri="{FF2B5EF4-FFF2-40B4-BE49-F238E27FC236}">
                <a16:creationId xmlns:a16="http://schemas.microsoft.com/office/drawing/2014/main" id="{926A24CA-47EE-E9AB-75DC-1241FC4EDD65}"/>
              </a:ext>
            </a:extLst>
          </p:cNvPr>
          <p:cNvCxnSpPr>
            <a:cxnSpLocks/>
          </p:cNvCxnSpPr>
          <p:nvPr/>
        </p:nvCxnSpPr>
        <p:spPr>
          <a:xfrm>
            <a:off x="457200" y="927066"/>
            <a:ext cx="10993153" cy="0"/>
          </a:xfrm>
          <a:prstGeom prst="line">
            <a:avLst/>
          </a:prstGeom>
          <a:ln w="50800">
            <a:solidFill>
              <a:srgbClr val="1C2794"/>
            </a:solidFill>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AA1AAA80-D61C-2888-2D01-8016DA557C23}"/>
              </a:ext>
            </a:extLst>
          </p:cNvPr>
          <p:cNvSpPr txBox="1"/>
          <p:nvPr/>
        </p:nvSpPr>
        <p:spPr>
          <a:xfrm>
            <a:off x="4419601" y="3976133"/>
            <a:ext cx="2000249" cy="830997"/>
          </a:xfrm>
          <a:prstGeom prst="rect">
            <a:avLst/>
          </a:prstGeom>
          <a:solidFill>
            <a:schemeClr val="bg1">
              <a:alpha val="16000"/>
            </a:schemeClr>
          </a:solidFill>
        </p:spPr>
        <p:txBody>
          <a:bodyPr wrap="square" rtlCol="0">
            <a:spAutoFit/>
          </a:bodyPr>
          <a:lstStyle/>
          <a:p>
            <a:r>
              <a:rPr lang="en-US" sz="1200" dirty="0">
                <a:latin typeface="+mn-lt"/>
              </a:rPr>
              <a:t>Japan making up a huge proportion in sales on 3DS and PSP as compared to other platforms</a:t>
            </a:r>
            <a:endParaRPr lang="en-SG" sz="1200" dirty="0"/>
          </a:p>
        </p:txBody>
      </p:sp>
    </p:spTree>
    <p:extLst>
      <p:ext uri="{BB962C8B-B14F-4D97-AF65-F5344CB8AC3E}">
        <p14:creationId xmlns:p14="http://schemas.microsoft.com/office/powerpoint/2010/main" val="24811277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9">
            <a:extLst>
              <a:ext uri="{FF2B5EF4-FFF2-40B4-BE49-F238E27FC236}">
                <a16:creationId xmlns:a16="http://schemas.microsoft.com/office/drawing/2014/main" id="{FC41B8C8-25A3-941A-DC77-2D8C646BA56D}"/>
              </a:ext>
            </a:extLst>
          </p:cNvPr>
          <p:cNvPicPr>
            <a:picLocks noChangeAspect="1"/>
          </p:cNvPicPr>
          <p:nvPr/>
        </p:nvPicPr>
        <p:blipFill rotWithShape="1">
          <a:blip r:embed="rId3"/>
          <a:srcRect l="379" b="1291"/>
          <a:stretch/>
        </p:blipFill>
        <p:spPr>
          <a:xfrm>
            <a:off x="-1" y="149375"/>
            <a:ext cx="9080501" cy="6645926"/>
          </a:xfrm>
          <a:prstGeom prst="rect">
            <a:avLst/>
          </a:prstGeom>
        </p:spPr>
      </p:pic>
      <p:sp>
        <p:nvSpPr>
          <p:cNvPr id="11" name="Content Placeholder 2">
            <a:extLst>
              <a:ext uri="{FF2B5EF4-FFF2-40B4-BE49-F238E27FC236}">
                <a16:creationId xmlns:a16="http://schemas.microsoft.com/office/drawing/2014/main" id="{7AA73AB2-851E-A2F2-BB20-11465749D357}"/>
              </a:ext>
            </a:extLst>
          </p:cNvPr>
          <p:cNvSpPr>
            <a:spLocks noGrp="1"/>
          </p:cNvSpPr>
          <p:nvPr>
            <p:ph idx="1"/>
          </p:nvPr>
        </p:nvSpPr>
        <p:spPr>
          <a:xfrm>
            <a:off x="9245601" y="3777249"/>
            <a:ext cx="2679700" cy="859134"/>
          </a:xfrm>
        </p:spPr>
        <p:txBody>
          <a:bodyPr>
            <a:normAutofit/>
          </a:bodyPr>
          <a:lstStyle/>
          <a:p>
            <a:pPr marL="0" indent="0">
              <a:buNone/>
            </a:pPr>
            <a:r>
              <a:rPr lang="en-US" sz="1800" dirty="0">
                <a:latin typeface="Franklin Gothic Medium" panose="020B0603020102020204" pitchFamily="34" charset="0"/>
              </a:rPr>
              <a:t>Strong preference for </a:t>
            </a:r>
            <a:r>
              <a:rPr lang="en-US" sz="1800" b="1" dirty="0">
                <a:solidFill>
                  <a:srgbClr val="1C2794"/>
                </a:solidFill>
                <a:latin typeface="Franklin Gothic Medium" panose="020B0603020102020204" pitchFamily="34" charset="0"/>
              </a:rPr>
              <a:t>Shooter</a:t>
            </a:r>
            <a:r>
              <a:rPr lang="en-US" sz="1800" dirty="0">
                <a:latin typeface="Franklin Gothic Medium" panose="020B0603020102020204" pitchFamily="34" charset="0"/>
              </a:rPr>
              <a:t> games in most regions</a:t>
            </a:r>
          </a:p>
        </p:txBody>
      </p:sp>
      <p:sp>
        <p:nvSpPr>
          <p:cNvPr id="12" name="Title 1">
            <a:extLst>
              <a:ext uri="{FF2B5EF4-FFF2-40B4-BE49-F238E27FC236}">
                <a16:creationId xmlns:a16="http://schemas.microsoft.com/office/drawing/2014/main" id="{DC488D2A-5206-4152-026F-881F4836CF54}"/>
              </a:ext>
            </a:extLst>
          </p:cNvPr>
          <p:cNvSpPr txBox="1">
            <a:spLocks/>
          </p:cNvSpPr>
          <p:nvPr/>
        </p:nvSpPr>
        <p:spPr>
          <a:xfrm>
            <a:off x="9245601" y="2057400"/>
            <a:ext cx="2946399" cy="1719849"/>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Bahnschrift SemiBold SemiConden" panose="020B0502040204020203" pitchFamily="34" charset="0"/>
                <a:ea typeface="+mj-ea"/>
                <a:cs typeface="+mj-cs"/>
              </a:defRPr>
            </a:lvl1pPr>
          </a:lstStyle>
          <a:p>
            <a:r>
              <a:rPr lang="en-SG" sz="3000" b="1" dirty="0">
                <a:latin typeface="Century Gothic" panose="020B0502020202020204" pitchFamily="34" charset="0"/>
              </a:rPr>
              <a:t>MARKET TREND</a:t>
            </a:r>
            <a:r>
              <a:rPr lang="en-SG" sz="2800" b="1" dirty="0">
                <a:latin typeface="Century Gothic" panose="020B0502020202020204" pitchFamily="34" charset="0"/>
              </a:rPr>
              <a:t/>
            </a:r>
            <a:br>
              <a:rPr lang="en-SG" sz="2800" b="1" dirty="0">
                <a:latin typeface="Century Gothic" panose="020B0502020202020204" pitchFamily="34" charset="0"/>
              </a:rPr>
            </a:br>
            <a:r>
              <a:rPr lang="en-SG" sz="2800" b="1" dirty="0">
                <a:solidFill>
                  <a:srgbClr val="1C2794"/>
                </a:solidFill>
                <a:latin typeface="Century Gothic" panose="020B0502020202020204" pitchFamily="34" charset="0"/>
              </a:rPr>
              <a:t>GENRE</a:t>
            </a:r>
          </a:p>
        </p:txBody>
      </p:sp>
    </p:spTree>
    <p:extLst>
      <p:ext uri="{BB962C8B-B14F-4D97-AF65-F5344CB8AC3E}">
        <p14:creationId xmlns:p14="http://schemas.microsoft.com/office/powerpoint/2010/main" val="28018824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ctivision Logo, symbol, meaning, history, PNG, brand">
            <a:extLst>
              <a:ext uri="{FF2B5EF4-FFF2-40B4-BE49-F238E27FC236}">
                <a16:creationId xmlns:a16="http://schemas.microsoft.com/office/drawing/2014/main" id="{E57807CD-DA1D-3B1D-89B8-3C107D228BC9}"/>
              </a:ext>
            </a:extLst>
          </p:cNvPr>
          <p:cNvPicPr>
            <a:picLocks noChangeAspect="1" noChangeArrowheads="1"/>
          </p:cNvPicPr>
          <p:nvPr/>
        </p:nvPicPr>
        <p:blipFill rotWithShape="1">
          <a:blip r:embed="rId3" cstate="print">
            <a:alphaModFix amt="13000"/>
            <a:extLst>
              <a:ext uri="{28A0092B-C50C-407E-A947-70E740481C1C}">
                <a14:useLocalDpi xmlns:a14="http://schemas.microsoft.com/office/drawing/2010/main" val="0"/>
              </a:ext>
            </a:extLst>
          </a:blip>
          <a:srcRect t="27223" b="26787"/>
          <a:stretch/>
        </p:blipFill>
        <p:spPr bwMode="auto">
          <a:xfrm>
            <a:off x="-110401" y="2126967"/>
            <a:ext cx="12191999"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a:noFill/>
          <a:effectLst>
            <a:outerShdw dist="50800" dir="5400000" algn="ctr" rotWithShape="0">
              <a:srgbClr val="000000">
                <a:alpha val="0"/>
              </a:srgbClr>
            </a:outerShdw>
          </a:effectLst>
        </p:spPr>
      </p:pic>
      <p:sp>
        <p:nvSpPr>
          <p:cNvPr id="4" name="Content Placeholder 2">
            <a:extLst>
              <a:ext uri="{FF2B5EF4-FFF2-40B4-BE49-F238E27FC236}">
                <a16:creationId xmlns:a16="http://schemas.microsoft.com/office/drawing/2014/main" id="{8B53E023-729E-C62D-03CE-4A9A107BEAD7}"/>
              </a:ext>
            </a:extLst>
          </p:cNvPr>
          <p:cNvSpPr>
            <a:spLocks noGrp="1"/>
          </p:cNvSpPr>
          <p:nvPr>
            <p:ph idx="1"/>
          </p:nvPr>
        </p:nvSpPr>
        <p:spPr>
          <a:xfrm>
            <a:off x="736600" y="1219200"/>
            <a:ext cx="10718800" cy="4723943"/>
          </a:xfrm>
          <a:prstGeom prst="roundRect">
            <a:avLst/>
          </a:prstGeom>
          <a:solidFill>
            <a:schemeClr val="bg1">
              <a:alpha val="74000"/>
            </a:schemeClr>
          </a:solidFill>
        </p:spPr>
        <p:txBody>
          <a:bodyPr>
            <a:normAutofit fontScale="92500" lnSpcReduction="10000"/>
          </a:bodyPr>
          <a:lstStyle/>
          <a:p>
            <a:pPr marL="0" indent="0">
              <a:buNone/>
            </a:pPr>
            <a:r>
              <a:rPr lang="en-US" sz="3000" b="1" dirty="0">
                <a:solidFill>
                  <a:srgbClr val="1C2794"/>
                </a:solidFill>
                <a:latin typeface="Century Gothic" panose="020B0502020202020204" pitchFamily="34" charset="0"/>
              </a:rPr>
              <a:t>CALL OF DUTY</a:t>
            </a:r>
          </a:p>
          <a:p>
            <a:r>
              <a:rPr lang="en-US" sz="2600" dirty="0">
                <a:latin typeface="+mn-lt"/>
              </a:rPr>
              <a:t>Call of Duty is a military styled first person shooter game that is published by Activision. </a:t>
            </a:r>
          </a:p>
          <a:p>
            <a:r>
              <a:rPr lang="en-US" sz="2600" dirty="0">
                <a:latin typeface="+mn-lt"/>
              </a:rPr>
              <a:t>21 games in the main Call of Duty Series. First installation released in 2003</a:t>
            </a:r>
          </a:p>
          <a:p>
            <a:r>
              <a:rPr lang="en-US" sz="2600" dirty="0">
                <a:latin typeface="+mn-lt"/>
              </a:rPr>
              <a:t>Available on most platforms (notable exception: Switch)</a:t>
            </a:r>
          </a:p>
          <a:p>
            <a:pPr marL="0" indent="0">
              <a:buNone/>
            </a:pPr>
            <a:endParaRPr lang="en-US" dirty="0">
              <a:latin typeface="+mn-lt"/>
            </a:endParaRPr>
          </a:p>
          <a:p>
            <a:pPr marL="0" indent="0">
              <a:buNone/>
            </a:pPr>
            <a:r>
              <a:rPr lang="en-US" sz="3000" b="1" dirty="0">
                <a:solidFill>
                  <a:srgbClr val="1C2794"/>
                </a:solidFill>
                <a:latin typeface="Century Gothic" panose="020B0502020202020204" pitchFamily="34" charset="0"/>
              </a:rPr>
              <a:t>ACTIVISION</a:t>
            </a:r>
            <a:endParaRPr lang="en-US" b="1" dirty="0">
              <a:solidFill>
                <a:srgbClr val="1C2794"/>
              </a:solidFill>
              <a:latin typeface="Century Gothic" panose="020B0502020202020204" pitchFamily="34" charset="0"/>
            </a:endParaRPr>
          </a:p>
          <a:p>
            <a:r>
              <a:rPr lang="en-US" sz="2600" dirty="0">
                <a:latin typeface="+mn-lt"/>
              </a:rPr>
              <a:t>Founded in 1979</a:t>
            </a:r>
            <a:r>
              <a:rPr lang="en-SG" sz="2600" dirty="0">
                <a:latin typeface="+mn-lt"/>
              </a:rPr>
              <a:t> in California</a:t>
            </a:r>
          </a:p>
          <a:p>
            <a:r>
              <a:rPr lang="en-US" sz="2600" dirty="0">
                <a:latin typeface="+mn-lt"/>
              </a:rPr>
              <a:t>Leading worldwide developer, publisher and distributor of interactive entertainment and products on consoles, mobile and PC</a:t>
            </a:r>
            <a:endParaRPr lang="en-SG" sz="2600" dirty="0">
              <a:latin typeface="+mn-lt"/>
            </a:endParaRPr>
          </a:p>
        </p:txBody>
      </p:sp>
      <p:sp>
        <p:nvSpPr>
          <p:cNvPr id="2" name="TextBox 1">
            <a:extLst>
              <a:ext uri="{FF2B5EF4-FFF2-40B4-BE49-F238E27FC236}">
                <a16:creationId xmlns:a16="http://schemas.microsoft.com/office/drawing/2014/main" id="{949CD066-7EDA-8268-C92B-5E1A77119CD6}"/>
              </a:ext>
            </a:extLst>
          </p:cNvPr>
          <p:cNvSpPr txBox="1"/>
          <p:nvPr/>
        </p:nvSpPr>
        <p:spPr>
          <a:xfrm>
            <a:off x="0" y="6611779"/>
            <a:ext cx="4133082" cy="246221"/>
          </a:xfrm>
          <a:prstGeom prst="rect">
            <a:avLst/>
          </a:prstGeom>
          <a:noFill/>
        </p:spPr>
        <p:txBody>
          <a:bodyPr wrap="square" rtlCol="0">
            <a:spAutoFit/>
          </a:bodyPr>
          <a:lstStyle/>
          <a:p>
            <a:r>
              <a:rPr lang="en-US" sz="500" dirty="0"/>
              <a:t>Citations:</a:t>
            </a:r>
            <a:br>
              <a:rPr lang="en-US" sz="500" dirty="0"/>
            </a:br>
            <a:r>
              <a:rPr lang="en-SG" sz="500" dirty="0"/>
              <a:t>https://www.activision.com/company/aboutus</a:t>
            </a:r>
          </a:p>
        </p:txBody>
      </p:sp>
    </p:spTree>
    <p:extLst>
      <p:ext uri="{BB962C8B-B14F-4D97-AF65-F5344CB8AC3E}">
        <p14:creationId xmlns:p14="http://schemas.microsoft.com/office/powerpoint/2010/main" val="27820272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5000"/>
            <a:lum/>
            <a:extLst>
              <a:ext uri="{837473B0-CC2E-450A-ABE3-18F120FF3D39}">
                <a1611:picAttrSrcUrl xmlns="" xmlns:a1611="http://schemas.microsoft.com/office/drawing/2016/11/main" r:id="rId4"/>
              </a:ext>
            </a:extLst>
          </a:blip>
          <a:srcRect/>
          <a:stretch>
            <a:fillRect t="-6000" b="-6000"/>
          </a:stretch>
        </a:blip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93F50B3-7B58-2D75-DE1A-AB88A933BE13}"/>
              </a:ext>
            </a:extLst>
          </p:cNvPr>
          <p:cNvSpPr/>
          <p:nvPr/>
        </p:nvSpPr>
        <p:spPr>
          <a:xfrm>
            <a:off x="3857624" y="1565275"/>
            <a:ext cx="4552950" cy="3425824"/>
          </a:xfrm>
          <a:prstGeom prst="rect">
            <a:avLst/>
          </a:prstGeom>
          <a:solidFill>
            <a:schemeClr val="bg2">
              <a:lumMod val="25000"/>
              <a:alpha val="38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B5CEC90F-72C3-632E-0EFB-E3DE76549A24}"/>
              </a:ext>
            </a:extLst>
          </p:cNvPr>
          <p:cNvSpPr>
            <a:spLocks noGrp="1"/>
          </p:cNvSpPr>
          <p:nvPr>
            <p:ph type="title"/>
          </p:nvPr>
        </p:nvSpPr>
        <p:spPr>
          <a:xfrm>
            <a:off x="4138611" y="1641474"/>
            <a:ext cx="3990975" cy="3273425"/>
          </a:xfrm>
          <a:noFill/>
        </p:spPr>
        <p:txBody>
          <a:bodyPr>
            <a:normAutofit/>
          </a:bodyPr>
          <a:lstStyle/>
          <a:p>
            <a:pPr algn="ctr"/>
            <a:r>
              <a:rPr lang="en-SG" sz="5400" b="1" dirty="0">
                <a:ln w="22225">
                  <a:noFill/>
                  <a:prstDash val="solid"/>
                </a:ln>
                <a:solidFill>
                  <a:schemeClr val="bg1"/>
                </a:solidFill>
                <a:effectLst>
                  <a:outerShdw blurRad="38100" dist="38100" dir="2700000" algn="tl">
                    <a:srgbClr val="000000">
                      <a:alpha val="43137"/>
                    </a:srgbClr>
                  </a:outerShdw>
                </a:effectLst>
              </a:rPr>
              <a:t>INSIGHTS</a:t>
            </a:r>
          </a:p>
        </p:txBody>
      </p:sp>
    </p:spTree>
    <p:extLst>
      <p:ext uri="{BB962C8B-B14F-4D97-AF65-F5344CB8AC3E}">
        <p14:creationId xmlns:p14="http://schemas.microsoft.com/office/powerpoint/2010/main" val="31332753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B991CB5-F26B-9B6F-37F2-B9D12F8DD1F1}"/>
              </a:ext>
            </a:extLst>
          </p:cNvPr>
          <p:cNvSpPr txBox="1">
            <a:spLocks/>
          </p:cNvSpPr>
          <p:nvPr/>
        </p:nvSpPr>
        <p:spPr>
          <a:xfrm>
            <a:off x="200968" y="230191"/>
            <a:ext cx="10158046" cy="7143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Bahnschrift SemiBold SemiConden" panose="020B0502040204020203" pitchFamily="34" charset="0"/>
                <a:ea typeface="+mj-ea"/>
                <a:cs typeface="+mj-cs"/>
              </a:defRPr>
            </a:lvl1pPr>
          </a:lstStyle>
          <a:p>
            <a:r>
              <a:rPr lang="en-SG" b="1" dirty="0">
                <a:latin typeface="Century Gothic" panose="020B0502020202020204" pitchFamily="34" charset="0"/>
              </a:rPr>
              <a:t>CALL OF DUTY – </a:t>
            </a:r>
            <a:r>
              <a:rPr lang="en-SG" b="1" dirty="0">
                <a:solidFill>
                  <a:srgbClr val="1C2794"/>
                </a:solidFill>
                <a:latin typeface="Century Gothic" panose="020B0502020202020204" pitchFamily="34" charset="0"/>
              </a:rPr>
              <a:t>MARKET SHARE</a:t>
            </a:r>
          </a:p>
        </p:txBody>
      </p:sp>
      <p:sp>
        <p:nvSpPr>
          <p:cNvPr id="4" name="TextBox 3">
            <a:extLst>
              <a:ext uri="{FF2B5EF4-FFF2-40B4-BE49-F238E27FC236}">
                <a16:creationId xmlns:a16="http://schemas.microsoft.com/office/drawing/2014/main" id="{2DE2C8C3-491B-0DF8-6A63-393008C6C758}"/>
              </a:ext>
            </a:extLst>
          </p:cNvPr>
          <p:cNvSpPr txBox="1"/>
          <p:nvPr/>
        </p:nvSpPr>
        <p:spPr>
          <a:xfrm>
            <a:off x="200968" y="1021320"/>
            <a:ext cx="7774632" cy="338554"/>
          </a:xfrm>
          <a:prstGeom prst="rect">
            <a:avLst/>
          </a:prstGeom>
          <a:noFill/>
        </p:spPr>
        <p:txBody>
          <a:bodyPr wrap="square" rtlCol="0">
            <a:spAutoFit/>
          </a:bodyPr>
          <a:lstStyle/>
          <a:p>
            <a:r>
              <a:rPr lang="en-US" sz="1600" dirty="0"/>
              <a:t>Yearly Market Share of </a:t>
            </a:r>
            <a:r>
              <a:rPr lang="en-US" sz="1600" dirty="0" err="1"/>
              <a:t>CoD</a:t>
            </a:r>
            <a:r>
              <a:rPr lang="en-US" sz="1600" dirty="0"/>
              <a:t> in Shooting Game Genre</a:t>
            </a:r>
            <a:endParaRPr lang="en-SG" sz="1600" dirty="0"/>
          </a:p>
        </p:txBody>
      </p:sp>
      <p:cxnSp>
        <p:nvCxnSpPr>
          <p:cNvPr id="6" name="Straight Connector 5">
            <a:extLst>
              <a:ext uri="{FF2B5EF4-FFF2-40B4-BE49-F238E27FC236}">
                <a16:creationId xmlns:a16="http://schemas.microsoft.com/office/drawing/2014/main" id="{B2B18189-AA55-F3D6-0A9E-1E472B46BAA9}"/>
              </a:ext>
            </a:extLst>
          </p:cNvPr>
          <p:cNvCxnSpPr>
            <a:cxnSpLocks/>
          </p:cNvCxnSpPr>
          <p:nvPr/>
        </p:nvCxnSpPr>
        <p:spPr>
          <a:xfrm>
            <a:off x="457200" y="927066"/>
            <a:ext cx="10993153" cy="0"/>
          </a:xfrm>
          <a:prstGeom prst="line">
            <a:avLst/>
          </a:prstGeom>
          <a:ln w="50800">
            <a:solidFill>
              <a:srgbClr val="1C2794"/>
            </a:solidFill>
          </a:ln>
        </p:spPr>
        <p:style>
          <a:lnRef idx="1">
            <a:schemeClr val="accent2"/>
          </a:lnRef>
          <a:fillRef idx="0">
            <a:schemeClr val="accent2"/>
          </a:fillRef>
          <a:effectRef idx="0">
            <a:schemeClr val="accent2"/>
          </a:effectRef>
          <a:fontRef idx="minor">
            <a:schemeClr val="tx1"/>
          </a:fontRef>
        </p:style>
      </p:cxnSp>
      <p:pic>
        <p:nvPicPr>
          <p:cNvPr id="13" name="Picture 12">
            <a:extLst>
              <a:ext uri="{FF2B5EF4-FFF2-40B4-BE49-F238E27FC236}">
                <a16:creationId xmlns:a16="http://schemas.microsoft.com/office/drawing/2014/main" id="{214F2EB8-42BD-D893-4A54-73D5456D6692}"/>
              </a:ext>
            </a:extLst>
          </p:cNvPr>
          <p:cNvPicPr>
            <a:picLocks noChangeAspect="1"/>
          </p:cNvPicPr>
          <p:nvPr/>
        </p:nvPicPr>
        <p:blipFill rotWithShape="1">
          <a:blip r:embed="rId3"/>
          <a:srcRect t="5287"/>
          <a:stretch/>
        </p:blipFill>
        <p:spPr>
          <a:xfrm>
            <a:off x="1244334" y="1583545"/>
            <a:ext cx="8987083" cy="4667004"/>
          </a:xfrm>
          <a:prstGeom prst="rect">
            <a:avLst/>
          </a:prstGeom>
        </p:spPr>
      </p:pic>
      <p:cxnSp>
        <p:nvCxnSpPr>
          <p:cNvPr id="15" name="Straight Arrow Connector 14">
            <a:extLst>
              <a:ext uri="{FF2B5EF4-FFF2-40B4-BE49-F238E27FC236}">
                <a16:creationId xmlns:a16="http://schemas.microsoft.com/office/drawing/2014/main" id="{DA10CBE8-E55C-2D09-73C8-F3726C49798B}"/>
              </a:ext>
            </a:extLst>
          </p:cNvPr>
          <p:cNvCxnSpPr>
            <a:cxnSpLocks/>
          </p:cNvCxnSpPr>
          <p:nvPr/>
        </p:nvCxnSpPr>
        <p:spPr>
          <a:xfrm flipV="1">
            <a:off x="9207886" y="2987764"/>
            <a:ext cx="584200" cy="1447800"/>
          </a:xfrm>
          <a:prstGeom prst="straightConnector1">
            <a:avLst/>
          </a:prstGeom>
          <a:ln w="38100">
            <a:solidFill>
              <a:srgbClr val="FF0000"/>
            </a:solidFill>
            <a:tailEnd type="triangle"/>
          </a:ln>
        </p:spPr>
        <p:style>
          <a:lnRef idx="1">
            <a:schemeClr val="accent4"/>
          </a:lnRef>
          <a:fillRef idx="0">
            <a:schemeClr val="accent4"/>
          </a:fillRef>
          <a:effectRef idx="0">
            <a:schemeClr val="accent4"/>
          </a:effectRef>
          <a:fontRef idx="minor">
            <a:schemeClr val="tx1"/>
          </a:fontRef>
        </p:style>
      </p:cxnSp>
      <p:sp>
        <p:nvSpPr>
          <p:cNvPr id="2" name="Content Placeholder 2">
            <a:extLst>
              <a:ext uri="{FF2B5EF4-FFF2-40B4-BE49-F238E27FC236}">
                <a16:creationId xmlns:a16="http://schemas.microsoft.com/office/drawing/2014/main" id="{AE80B549-5D4F-02E6-0126-02C5440DD88D}"/>
              </a:ext>
            </a:extLst>
          </p:cNvPr>
          <p:cNvSpPr>
            <a:spLocks noGrp="1"/>
          </p:cNvSpPr>
          <p:nvPr>
            <p:ph idx="1"/>
          </p:nvPr>
        </p:nvSpPr>
        <p:spPr>
          <a:xfrm>
            <a:off x="3411268" y="6268029"/>
            <a:ext cx="5625496" cy="383589"/>
          </a:xfrm>
          <a:solidFill>
            <a:schemeClr val="bg1">
              <a:alpha val="56000"/>
            </a:schemeClr>
          </a:solidFill>
        </p:spPr>
        <p:txBody>
          <a:bodyPr>
            <a:normAutofit fontScale="92500"/>
          </a:bodyPr>
          <a:lstStyle/>
          <a:p>
            <a:pPr marL="0" indent="0">
              <a:buNone/>
            </a:pPr>
            <a:r>
              <a:rPr lang="en-US" sz="2000" dirty="0">
                <a:solidFill>
                  <a:srgbClr val="1C2794"/>
                </a:solidFill>
                <a:latin typeface="+mj-lt"/>
              </a:rPr>
              <a:t>Increase</a:t>
            </a:r>
            <a:r>
              <a:rPr lang="en-US" sz="2000" dirty="0">
                <a:latin typeface="+mj-lt"/>
              </a:rPr>
              <a:t> in Market Share on Shooting Game Genre</a:t>
            </a:r>
          </a:p>
        </p:txBody>
      </p:sp>
    </p:spTree>
    <p:extLst>
      <p:ext uri="{BB962C8B-B14F-4D97-AF65-F5344CB8AC3E}">
        <p14:creationId xmlns:p14="http://schemas.microsoft.com/office/powerpoint/2010/main" val="22959039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1000"/>
            <a:lum/>
            <a:extLst>
              <a:ext uri="{837473B0-CC2E-450A-ABE3-18F120FF3D39}">
                <a1611:picAttrSrcUrl xmlns="" xmlns:a1611="http://schemas.microsoft.com/office/drawing/2016/11/main" r:id="rId4"/>
              </a:ext>
            </a:extLst>
          </a:blip>
          <a:srcRect/>
          <a:stretch>
            <a:fillRect t="-6000" b="-6000"/>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B991CB5-F26B-9B6F-37F2-B9D12F8DD1F1}"/>
              </a:ext>
            </a:extLst>
          </p:cNvPr>
          <p:cNvSpPr txBox="1">
            <a:spLocks/>
          </p:cNvSpPr>
          <p:nvPr/>
        </p:nvSpPr>
        <p:spPr>
          <a:xfrm>
            <a:off x="542352" y="1371601"/>
            <a:ext cx="4777373" cy="2260599"/>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Bahnschrift SemiBold SemiConden" panose="020B0502040204020203" pitchFamily="34" charset="0"/>
                <a:ea typeface="+mj-ea"/>
                <a:cs typeface="+mj-cs"/>
              </a:defRPr>
            </a:lvl1pPr>
          </a:lstStyle>
          <a:p>
            <a:r>
              <a:rPr lang="en-SG" sz="4800" b="1" dirty="0">
                <a:latin typeface="Century Gothic" panose="020B0502020202020204" pitchFamily="34" charset="0"/>
              </a:rPr>
              <a:t>CALL OF DUTY</a:t>
            </a:r>
            <a:br>
              <a:rPr lang="en-SG" sz="4800" b="1" dirty="0">
                <a:latin typeface="Century Gothic" panose="020B0502020202020204" pitchFamily="34" charset="0"/>
              </a:rPr>
            </a:br>
            <a:r>
              <a:rPr lang="en-SG" sz="4000" b="1" dirty="0">
                <a:solidFill>
                  <a:srgbClr val="1C2794"/>
                </a:solidFill>
                <a:latin typeface="Century Gothic" panose="020B0502020202020204" pitchFamily="34" charset="0"/>
              </a:rPr>
              <a:t>PLATFORM</a:t>
            </a:r>
            <a:endParaRPr lang="en-SG" sz="4800" b="1" dirty="0">
              <a:solidFill>
                <a:srgbClr val="1C2794"/>
              </a:solidFill>
              <a:latin typeface="Century Gothic" panose="020B0502020202020204" pitchFamily="34" charset="0"/>
            </a:endParaRPr>
          </a:p>
        </p:txBody>
      </p:sp>
      <p:sp>
        <p:nvSpPr>
          <p:cNvPr id="14" name="Title 1">
            <a:extLst>
              <a:ext uri="{FF2B5EF4-FFF2-40B4-BE49-F238E27FC236}">
                <a16:creationId xmlns:a16="http://schemas.microsoft.com/office/drawing/2014/main" id="{4D56F316-ED5B-6051-53A3-4060F765D8A0}"/>
              </a:ext>
            </a:extLst>
          </p:cNvPr>
          <p:cNvSpPr txBox="1">
            <a:spLocks/>
          </p:cNvSpPr>
          <p:nvPr/>
        </p:nvSpPr>
        <p:spPr>
          <a:xfrm>
            <a:off x="542352" y="3293046"/>
            <a:ext cx="4405923" cy="1992309"/>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Bahnschrift SemiBold SemiConden" panose="020B0502040204020203" pitchFamily="34" charset="0"/>
                <a:ea typeface="+mj-ea"/>
                <a:cs typeface="+mj-cs"/>
              </a:defRPr>
            </a:lvl1pPr>
          </a:lstStyle>
          <a:p>
            <a:r>
              <a:rPr lang="en-SG" sz="2400" dirty="0">
                <a:latin typeface="Franklin Gothic Medium" panose="020B0603020102020204" pitchFamily="34" charset="0"/>
              </a:rPr>
              <a:t>Main focus on </a:t>
            </a:r>
            <a:r>
              <a:rPr lang="en-SG" sz="2400" dirty="0">
                <a:solidFill>
                  <a:srgbClr val="1C2794"/>
                </a:solidFill>
                <a:latin typeface="Franklin Gothic Medium" panose="020B0603020102020204" pitchFamily="34" charset="0"/>
              </a:rPr>
              <a:t>PC</a:t>
            </a:r>
            <a:r>
              <a:rPr lang="en-SG" sz="2400" dirty="0">
                <a:latin typeface="Franklin Gothic Medium" panose="020B0603020102020204" pitchFamily="34" charset="0"/>
              </a:rPr>
              <a:t> and </a:t>
            </a:r>
            <a:r>
              <a:rPr lang="en-SG" sz="2400" dirty="0">
                <a:solidFill>
                  <a:srgbClr val="1C2794"/>
                </a:solidFill>
                <a:latin typeface="Franklin Gothic Medium" panose="020B0603020102020204" pitchFamily="34" charset="0"/>
              </a:rPr>
              <a:t>Traditional Gaming Consoles</a:t>
            </a:r>
          </a:p>
        </p:txBody>
      </p:sp>
      <p:pic>
        <p:nvPicPr>
          <p:cNvPr id="3" name="Picture 2" descr="A pie chart with numbers and symbols&#10;&#10;Description automatically generated">
            <a:extLst>
              <a:ext uri="{FF2B5EF4-FFF2-40B4-BE49-F238E27FC236}">
                <a16:creationId xmlns:a16="http://schemas.microsoft.com/office/drawing/2014/main" id="{EC9CF1B5-9758-BB50-7713-18A6B0BE55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9725" y="214117"/>
            <a:ext cx="6416906" cy="6429765"/>
          </a:xfrm>
          <a:prstGeom prst="rect">
            <a:avLst/>
          </a:prstGeom>
        </p:spPr>
      </p:pic>
      <p:pic>
        <p:nvPicPr>
          <p:cNvPr id="5" name="Picture 4">
            <a:extLst>
              <a:ext uri="{FF2B5EF4-FFF2-40B4-BE49-F238E27FC236}">
                <a16:creationId xmlns:a16="http://schemas.microsoft.com/office/drawing/2014/main" id="{41122AD4-162E-F127-B022-CE04644B683D}"/>
              </a:ext>
            </a:extLst>
          </p:cNvPr>
          <p:cNvPicPr>
            <a:picLocks noChangeAspect="1"/>
          </p:cNvPicPr>
          <p:nvPr/>
        </p:nvPicPr>
        <p:blipFill rotWithShape="1">
          <a:blip r:embed="rId6"/>
          <a:srcRect l="89367" t="11851" r="689" b="47038"/>
          <a:stretch/>
        </p:blipFill>
        <p:spPr>
          <a:xfrm>
            <a:off x="11309599" y="609600"/>
            <a:ext cx="680098" cy="2819400"/>
          </a:xfrm>
          <a:prstGeom prst="rect">
            <a:avLst/>
          </a:prstGeom>
        </p:spPr>
      </p:pic>
      <p:pic>
        <p:nvPicPr>
          <p:cNvPr id="9" name="Picture 8">
            <a:extLst>
              <a:ext uri="{FF2B5EF4-FFF2-40B4-BE49-F238E27FC236}">
                <a16:creationId xmlns:a16="http://schemas.microsoft.com/office/drawing/2014/main" id="{BCC3684E-0C63-8EBE-8EE9-E3A3917ADF96}"/>
              </a:ext>
            </a:extLst>
          </p:cNvPr>
          <p:cNvPicPr>
            <a:picLocks noChangeAspect="1"/>
          </p:cNvPicPr>
          <p:nvPr/>
        </p:nvPicPr>
        <p:blipFill rotWithShape="1">
          <a:blip r:embed="rId6"/>
          <a:srcRect l="20847" r="29016" b="91111"/>
          <a:stretch/>
        </p:blipFill>
        <p:spPr>
          <a:xfrm>
            <a:off x="6337300" y="214117"/>
            <a:ext cx="3429000" cy="609600"/>
          </a:xfrm>
          <a:prstGeom prst="rect">
            <a:avLst/>
          </a:prstGeom>
        </p:spPr>
      </p:pic>
    </p:spTree>
    <p:extLst>
      <p:ext uri="{BB962C8B-B14F-4D97-AF65-F5344CB8AC3E}">
        <p14:creationId xmlns:p14="http://schemas.microsoft.com/office/powerpoint/2010/main" val="30467763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1ADF57-78DD-A729-6E3C-8340C748F38C}"/>
              </a:ext>
            </a:extLst>
          </p:cNvPr>
          <p:cNvPicPr>
            <a:picLocks noChangeAspect="1"/>
          </p:cNvPicPr>
          <p:nvPr/>
        </p:nvPicPr>
        <p:blipFill rotWithShape="1">
          <a:blip r:embed="rId3"/>
          <a:srcRect t="3767"/>
          <a:stretch/>
        </p:blipFill>
        <p:spPr>
          <a:xfrm>
            <a:off x="0" y="1620176"/>
            <a:ext cx="12192000" cy="4075544"/>
          </a:xfrm>
          <a:prstGeom prst="rect">
            <a:avLst/>
          </a:prstGeom>
        </p:spPr>
      </p:pic>
      <p:sp>
        <p:nvSpPr>
          <p:cNvPr id="2" name="Title 1">
            <a:extLst>
              <a:ext uri="{FF2B5EF4-FFF2-40B4-BE49-F238E27FC236}">
                <a16:creationId xmlns:a16="http://schemas.microsoft.com/office/drawing/2014/main" id="{1D9FA09D-35E6-871B-B5AA-ED8AA16F9633}"/>
              </a:ext>
            </a:extLst>
          </p:cNvPr>
          <p:cNvSpPr>
            <a:spLocks noGrp="1"/>
          </p:cNvSpPr>
          <p:nvPr>
            <p:ph type="title"/>
          </p:nvPr>
        </p:nvSpPr>
        <p:spPr>
          <a:xfrm>
            <a:off x="200968" y="230191"/>
            <a:ext cx="10158046" cy="714356"/>
          </a:xfrm>
        </p:spPr>
        <p:txBody>
          <a:bodyPr>
            <a:normAutofit/>
          </a:bodyPr>
          <a:lstStyle/>
          <a:p>
            <a:r>
              <a:rPr lang="en-SG" b="1" dirty="0"/>
              <a:t>OPPORTUNITY – </a:t>
            </a:r>
            <a:r>
              <a:rPr lang="en-SG" b="1" dirty="0">
                <a:solidFill>
                  <a:srgbClr val="1C2794"/>
                </a:solidFill>
              </a:rPr>
              <a:t>JAPAN MARKET</a:t>
            </a:r>
          </a:p>
        </p:txBody>
      </p:sp>
      <p:sp>
        <p:nvSpPr>
          <p:cNvPr id="10" name="Title 1">
            <a:extLst>
              <a:ext uri="{FF2B5EF4-FFF2-40B4-BE49-F238E27FC236}">
                <a16:creationId xmlns:a16="http://schemas.microsoft.com/office/drawing/2014/main" id="{FBB521D8-021E-4979-F4AA-77CF47DC2093}"/>
              </a:ext>
            </a:extLst>
          </p:cNvPr>
          <p:cNvSpPr txBox="1">
            <a:spLocks/>
          </p:cNvSpPr>
          <p:nvPr/>
        </p:nvSpPr>
        <p:spPr>
          <a:xfrm>
            <a:off x="457200" y="1045470"/>
            <a:ext cx="11877152" cy="574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Bahnschrift SemiBold SemiConden" panose="020B0502040204020203" pitchFamily="34" charset="0"/>
                <a:ea typeface="+mj-ea"/>
                <a:cs typeface="+mj-cs"/>
              </a:defRPr>
            </a:lvl1pPr>
          </a:lstStyle>
          <a:p>
            <a:r>
              <a:rPr lang="en-SG" sz="1800" dirty="0">
                <a:latin typeface="+mn-lt"/>
              </a:rPr>
              <a:t>Sales Trend of Call of Duty Games (Total Sales) 		Sales Trend of Call of Duty Games (JP Sales)</a:t>
            </a:r>
          </a:p>
        </p:txBody>
      </p:sp>
      <p:sp>
        <p:nvSpPr>
          <p:cNvPr id="6" name="Oval 5">
            <a:extLst>
              <a:ext uri="{FF2B5EF4-FFF2-40B4-BE49-F238E27FC236}">
                <a16:creationId xmlns:a16="http://schemas.microsoft.com/office/drawing/2014/main" id="{9B5D9826-07A8-9793-D514-29C1ACD78544}"/>
              </a:ext>
            </a:extLst>
          </p:cNvPr>
          <p:cNvSpPr/>
          <p:nvPr/>
        </p:nvSpPr>
        <p:spPr>
          <a:xfrm>
            <a:off x="10710485" y="2624137"/>
            <a:ext cx="1190625" cy="1609725"/>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Content Placeholder 2">
            <a:extLst>
              <a:ext uri="{FF2B5EF4-FFF2-40B4-BE49-F238E27FC236}">
                <a16:creationId xmlns:a16="http://schemas.microsoft.com/office/drawing/2014/main" id="{E647E6D8-0A1C-95BA-DA93-6B92F8AC8070}"/>
              </a:ext>
            </a:extLst>
          </p:cNvPr>
          <p:cNvSpPr>
            <a:spLocks noGrp="1"/>
          </p:cNvSpPr>
          <p:nvPr>
            <p:ph idx="1"/>
          </p:nvPr>
        </p:nvSpPr>
        <p:spPr>
          <a:xfrm>
            <a:off x="1067365" y="5934677"/>
            <a:ext cx="10238433" cy="755598"/>
          </a:xfrm>
        </p:spPr>
        <p:txBody>
          <a:bodyPr>
            <a:normAutofit/>
          </a:bodyPr>
          <a:lstStyle/>
          <a:p>
            <a:pPr marL="0" indent="0">
              <a:buNone/>
            </a:pPr>
            <a:r>
              <a:rPr lang="en-US" sz="2000" dirty="0">
                <a:solidFill>
                  <a:srgbClr val="1C2794"/>
                </a:solidFill>
                <a:latin typeface="Franklin Gothic Medium" panose="020B0603020102020204" pitchFamily="34" charset="0"/>
              </a:rPr>
              <a:t>Increasing demand </a:t>
            </a:r>
            <a:r>
              <a:rPr lang="en-US" sz="2000" dirty="0">
                <a:latin typeface="Franklin Gothic Medium" panose="020B0603020102020204" pitchFamily="34" charset="0"/>
              </a:rPr>
              <a:t>in </a:t>
            </a:r>
            <a:r>
              <a:rPr lang="en-US" sz="2000" dirty="0" err="1">
                <a:latin typeface="Franklin Gothic Medium" panose="020B0603020102020204" pitchFamily="34" charset="0"/>
              </a:rPr>
              <a:t>CoD</a:t>
            </a:r>
            <a:r>
              <a:rPr lang="en-US" sz="2000" dirty="0">
                <a:latin typeface="Franklin Gothic Medium" panose="020B0603020102020204" pitchFamily="34" charset="0"/>
              </a:rPr>
              <a:t> games in Japan despite overall decrease in rest of the region</a:t>
            </a:r>
            <a:r>
              <a:rPr lang="en-SG" sz="2000" dirty="0">
                <a:latin typeface="Franklin Gothic Medium" panose="020B0603020102020204" pitchFamily="34" charset="0"/>
              </a:rPr>
              <a:t>s</a:t>
            </a:r>
          </a:p>
        </p:txBody>
      </p:sp>
      <p:cxnSp>
        <p:nvCxnSpPr>
          <p:cNvPr id="8" name="Straight Connector 7">
            <a:extLst>
              <a:ext uri="{FF2B5EF4-FFF2-40B4-BE49-F238E27FC236}">
                <a16:creationId xmlns:a16="http://schemas.microsoft.com/office/drawing/2014/main" id="{6CFBC5EF-D567-B343-B001-1DD806BC5920}"/>
              </a:ext>
            </a:extLst>
          </p:cNvPr>
          <p:cNvCxnSpPr>
            <a:cxnSpLocks/>
          </p:cNvCxnSpPr>
          <p:nvPr/>
        </p:nvCxnSpPr>
        <p:spPr>
          <a:xfrm>
            <a:off x="457200" y="927066"/>
            <a:ext cx="10993153" cy="0"/>
          </a:xfrm>
          <a:prstGeom prst="line">
            <a:avLst/>
          </a:prstGeom>
          <a:ln w="50800">
            <a:solidFill>
              <a:srgbClr val="1C2794"/>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666858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6BE267A-47B3-F75A-0385-E9A1F58C74CD}"/>
              </a:ext>
            </a:extLst>
          </p:cNvPr>
          <p:cNvPicPr>
            <a:picLocks noChangeAspect="1"/>
          </p:cNvPicPr>
          <p:nvPr/>
        </p:nvPicPr>
        <p:blipFill rotWithShape="1">
          <a:blip r:embed="rId3"/>
          <a:srcRect t="7470"/>
          <a:stretch/>
        </p:blipFill>
        <p:spPr>
          <a:xfrm>
            <a:off x="0" y="1452407"/>
            <a:ext cx="7556500" cy="4378309"/>
          </a:xfrm>
          <a:prstGeom prst="rect">
            <a:avLst/>
          </a:prstGeom>
        </p:spPr>
      </p:pic>
      <p:cxnSp>
        <p:nvCxnSpPr>
          <p:cNvPr id="19" name="Straight Connector 18">
            <a:extLst>
              <a:ext uri="{FF2B5EF4-FFF2-40B4-BE49-F238E27FC236}">
                <a16:creationId xmlns:a16="http://schemas.microsoft.com/office/drawing/2014/main" id="{71F6E611-9ADC-C6DA-6884-60AF4743D501}"/>
              </a:ext>
            </a:extLst>
          </p:cNvPr>
          <p:cNvCxnSpPr>
            <a:cxnSpLocks/>
          </p:cNvCxnSpPr>
          <p:nvPr/>
        </p:nvCxnSpPr>
        <p:spPr>
          <a:xfrm>
            <a:off x="457200" y="927066"/>
            <a:ext cx="10993153" cy="0"/>
          </a:xfrm>
          <a:prstGeom prst="line">
            <a:avLst/>
          </a:prstGeom>
          <a:ln w="50800">
            <a:solidFill>
              <a:srgbClr val="1C2794"/>
            </a:solidFill>
          </a:ln>
        </p:spPr>
        <p:style>
          <a:lnRef idx="1">
            <a:schemeClr val="accent2"/>
          </a:lnRef>
          <a:fillRef idx="0">
            <a:schemeClr val="accent2"/>
          </a:fillRef>
          <a:effectRef idx="0">
            <a:schemeClr val="accent2"/>
          </a:effectRef>
          <a:fontRef idx="minor">
            <a:schemeClr val="tx1"/>
          </a:fontRef>
        </p:style>
      </p:cxnSp>
      <p:pic>
        <p:nvPicPr>
          <p:cNvPr id="20" name="Picture 19">
            <a:extLst>
              <a:ext uri="{FF2B5EF4-FFF2-40B4-BE49-F238E27FC236}">
                <a16:creationId xmlns:a16="http://schemas.microsoft.com/office/drawing/2014/main" id="{C4EF99ED-25F5-71B8-C0E8-EE41071D378C}"/>
              </a:ext>
            </a:extLst>
          </p:cNvPr>
          <p:cNvPicPr>
            <a:picLocks noChangeAspect="1"/>
          </p:cNvPicPr>
          <p:nvPr/>
        </p:nvPicPr>
        <p:blipFill rotWithShape="1">
          <a:blip r:embed="rId4"/>
          <a:srcRect t="5287"/>
          <a:stretch/>
        </p:blipFill>
        <p:spPr>
          <a:xfrm>
            <a:off x="6579283" y="2996452"/>
            <a:ext cx="5348247" cy="2777352"/>
          </a:xfrm>
          <a:prstGeom prst="rect">
            <a:avLst/>
          </a:prstGeom>
        </p:spPr>
      </p:pic>
      <p:sp>
        <p:nvSpPr>
          <p:cNvPr id="13" name="TextBox 12">
            <a:extLst>
              <a:ext uri="{FF2B5EF4-FFF2-40B4-BE49-F238E27FC236}">
                <a16:creationId xmlns:a16="http://schemas.microsoft.com/office/drawing/2014/main" id="{9E4F26FE-B696-3499-4109-0F7360EE0977}"/>
              </a:ext>
            </a:extLst>
          </p:cNvPr>
          <p:cNvSpPr txBox="1"/>
          <p:nvPr/>
        </p:nvSpPr>
        <p:spPr>
          <a:xfrm>
            <a:off x="6782866" y="2673847"/>
            <a:ext cx="5295253" cy="276999"/>
          </a:xfrm>
          <a:prstGeom prst="rect">
            <a:avLst/>
          </a:prstGeom>
          <a:noFill/>
        </p:spPr>
        <p:txBody>
          <a:bodyPr wrap="square" rtlCol="0">
            <a:spAutoFit/>
          </a:bodyPr>
          <a:lstStyle/>
          <a:p>
            <a:r>
              <a:rPr lang="en-US" sz="1200" dirty="0"/>
              <a:t>Yearly Market Share of </a:t>
            </a:r>
            <a:r>
              <a:rPr lang="en-US" sz="1200" dirty="0" err="1"/>
              <a:t>CoD</a:t>
            </a:r>
            <a:r>
              <a:rPr lang="en-US" sz="1200" dirty="0"/>
              <a:t> in Shooter Game Genre</a:t>
            </a:r>
          </a:p>
        </p:txBody>
      </p:sp>
      <p:sp>
        <p:nvSpPr>
          <p:cNvPr id="11" name="Title 1">
            <a:extLst>
              <a:ext uri="{FF2B5EF4-FFF2-40B4-BE49-F238E27FC236}">
                <a16:creationId xmlns:a16="http://schemas.microsoft.com/office/drawing/2014/main" id="{7571833C-F263-53B5-7969-B4947BC0BEA8}"/>
              </a:ext>
            </a:extLst>
          </p:cNvPr>
          <p:cNvSpPr txBox="1">
            <a:spLocks/>
          </p:cNvSpPr>
          <p:nvPr/>
        </p:nvSpPr>
        <p:spPr>
          <a:xfrm>
            <a:off x="200967" y="995296"/>
            <a:ext cx="11877152" cy="574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Bahnschrift SemiBold SemiConden" panose="020B0502040204020203" pitchFamily="34" charset="0"/>
                <a:ea typeface="+mj-ea"/>
                <a:cs typeface="+mj-cs"/>
              </a:defRPr>
            </a:lvl1pPr>
          </a:lstStyle>
          <a:p>
            <a:r>
              <a:rPr lang="en-SG" sz="2000" dirty="0">
                <a:latin typeface="+mn-lt"/>
              </a:rPr>
              <a:t>Yearly Market Share of </a:t>
            </a:r>
            <a:r>
              <a:rPr lang="en-SG" sz="2000" dirty="0" err="1">
                <a:latin typeface="+mn-lt"/>
              </a:rPr>
              <a:t>CoD</a:t>
            </a:r>
            <a:r>
              <a:rPr lang="en-SG" sz="2000" dirty="0">
                <a:latin typeface="+mn-lt"/>
              </a:rPr>
              <a:t>, Shooter Genre and Most Popular Genre in Japan</a:t>
            </a:r>
          </a:p>
        </p:txBody>
      </p:sp>
      <p:sp>
        <p:nvSpPr>
          <p:cNvPr id="23" name="Title 1">
            <a:extLst>
              <a:ext uri="{FF2B5EF4-FFF2-40B4-BE49-F238E27FC236}">
                <a16:creationId xmlns:a16="http://schemas.microsoft.com/office/drawing/2014/main" id="{0968D1FC-224E-37A8-E396-83F07D544636}"/>
              </a:ext>
            </a:extLst>
          </p:cNvPr>
          <p:cNvSpPr txBox="1">
            <a:spLocks/>
          </p:cNvSpPr>
          <p:nvPr/>
        </p:nvSpPr>
        <p:spPr>
          <a:xfrm>
            <a:off x="200968" y="230191"/>
            <a:ext cx="10158046" cy="7143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r>
              <a:rPr lang="en-SG" b="1" dirty="0"/>
              <a:t>OPPORTUNITY – </a:t>
            </a:r>
            <a:r>
              <a:rPr lang="en-SG" b="1" dirty="0">
                <a:solidFill>
                  <a:srgbClr val="1C2794"/>
                </a:solidFill>
              </a:rPr>
              <a:t>JAPAN MARKET</a:t>
            </a:r>
          </a:p>
        </p:txBody>
      </p:sp>
      <p:sp>
        <p:nvSpPr>
          <p:cNvPr id="2" name="Content Placeholder 2">
            <a:extLst>
              <a:ext uri="{FF2B5EF4-FFF2-40B4-BE49-F238E27FC236}">
                <a16:creationId xmlns:a16="http://schemas.microsoft.com/office/drawing/2014/main" id="{22A139C1-A043-0B85-65D4-A1B76A698ABE}"/>
              </a:ext>
            </a:extLst>
          </p:cNvPr>
          <p:cNvSpPr txBox="1">
            <a:spLocks/>
          </p:cNvSpPr>
          <p:nvPr/>
        </p:nvSpPr>
        <p:spPr>
          <a:xfrm>
            <a:off x="1067365" y="5934677"/>
            <a:ext cx="10238433" cy="7555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ahnschrift SemiBold Condensed"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ahnschrift SemiBold Condensed"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hnschrift SemiBold Condensed"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Bold Condensed"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Bold Condensed"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SG" sz="2000" dirty="0">
              <a:latin typeface="Franklin Gothic Medium" panose="020B0603020102020204" pitchFamily="34" charset="0"/>
            </a:endParaRPr>
          </a:p>
        </p:txBody>
      </p:sp>
      <p:sp>
        <p:nvSpPr>
          <p:cNvPr id="3" name="Content Placeholder 2">
            <a:extLst>
              <a:ext uri="{FF2B5EF4-FFF2-40B4-BE49-F238E27FC236}">
                <a16:creationId xmlns:a16="http://schemas.microsoft.com/office/drawing/2014/main" id="{A7004B26-3221-22D0-C2A6-C233D600A1C6}"/>
              </a:ext>
            </a:extLst>
          </p:cNvPr>
          <p:cNvSpPr txBox="1">
            <a:spLocks/>
          </p:cNvSpPr>
          <p:nvPr/>
        </p:nvSpPr>
        <p:spPr>
          <a:xfrm>
            <a:off x="1211920" y="5934677"/>
            <a:ext cx="10238433" cy="75559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ahnschrift SemiBold Condensed"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ahnschrift SemiBold Condensed"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hnschrift SemiBold Condensed"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Bold Condensed"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Bold Condensed"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1C2794"/>
                </a:solidFill>
                <a:latin typeface="Franklin Gothic Medium" panose="020B0603020102020204" pitchFamily="34" charset="0"/>
              </a:rPr>
              <a:t>Larger increase </a:t>
            </a:r>
            <a:r>
              <a:rPr lang="en-US" sz="2000" dirty="0">
                <a:latin typeface="Franklin Gothic Medium" panose="020B0603020102020204" pitchFamily="34" charset="0"/>
              </a:rPr>
              <a:t>in </a:t>
            </a:r>
            <a:r>
              <a:rPr lang="en-US" sz="2000" dirty="0" err="1">
                <a:latin typeface="Franklin Gothic Medium" panose="020B0603020102020204" pitchFamily="34" charset="0"/>
              </a:rPr>
              <a:t>CoD</a:t>
            </a:r>
            <a:r>
              <a:rPr lang="en-US" sz="2000" dirty="0">
                <a:latin typeface="Franklin Gothic Medium" panose="020B0603020102020204" pitchFamily="34" charset="0"/>
              </a:rPr>
              <a:t> market share than in Shooter Game genre</a:t>
            </a:r>
          </a:p>
          <a:p>
            <a:pPr marL="0" indent="0">
              <a:buFont typeface="Arial" panose="020B0604020202020204" pitchFamily="34" charset="0"/>
              <a:buNone/>
            </a:pPr>
            <a:r>
              <a:rPr lang="en-US" sz="2000" dirty="0">
                <a:latin typeface="Franklin Gothic Medium" panose="020B0603020102020204" pitchFamily="34" charset="0"/>
              </a:rPr>
              <a:t>- In line with our observation on the increase in </a:t>
            </a:r>
            <a:r>
              <a:rPr lang="en-US" sz="2000" dirty="0" err="1">
                <a:latin typeface="Franklin Gothic Medium" panose="020B0603020102020204" pitchFamily="34" charset="0"/>
              </a:rPr>
              <a:t>CoD</a:t>
            </a:r>
            <a:r>
              <a:rPr lang="en-US" sz="2000" dirty="0">
                <a:latin typeface="Franklin Gothic Medium" panose="020B0603020102020204" pitchFamily="34" charset="0"/>
              </a:rPr>
              <a:t> market share in shooter game genre</a:t>
            </a:r>
            <a:endParaRPr lang="en-SG" sz="2000" dirty="0">
              <a:latin typeface="Franklin Gothic Medium" panose="020B0603020102020204" pitchFamily="34" charset="0"/>
            </a:endParaRPr>
          </a:p>
        </p:txBody>
      </p:sp>
      <p:cxnSp>
        <p:nvCxnSpPr>
          <p:cNvPr id="7" name="Straight Arrow Connector 6">
            <a:extLst>
              <a:ext uri="{FF2B5EF4-FFF2-40B4-BE49-F238E27FC236}">
                <a16:creationId xmlns:a16="http://schemas.microsoft.com/office/drawing/2014/main" id="{A5CC4C2D-D1A0-C8E4-7364-764B6E1C7DF9}"/>
              </a:ext>
            </a:extLst>
          </p:cNvPr>
          <p:cNvCxnSpPr/>
          <p:nvPr/>
        </p:nvCxnSpPr>
        <p:spPr>
          <a:xfrm>
            <a:off x="4981574" y="4919663"/>
            <a:ext cx="0" cy="323850"/>
          </a:xfrm>
          <a:prstGeom prst="straightConnector1">
            <a:avLst/>
          </a:prstGeom>
          <a:ln w="15875">
            <a:solidFill>
              <a:srgbClr val="FF0000"/>
            </a:solidFill>
            <a:headEnd type="triangle" w="sm" len="sm"/>
            <a:tailEnd type="triangle" w="sm"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B0DAFC4-CAF1-5672-8EBC-92ED0D592F43}"/>
              </a:ext>
            </a:extLst>
          </p:cNvPr>
          <p:cNvCxnSpPr>
            <a:cxnSpLocks/>
          </p:cNvCxnSpPr>
          <p:nvPr/>
        </p:nvCxnSpPr>
        <p:spPr>
          <a:xfrm>
            <a:off x="5886450" y="4838700"/>
            <a:ext cx="0" cy="161925"/>
          </a:xfrm>
          <a:prstGeom prst="straightConnector1">
            <a:avLst/>
          </a:prstGeom>
          <a:ln w="15875">
            <a:solidFill>
              <a:srgbClr val="FF0000"/>
            </a:solidFill>
            <a:headEnd type="triangle" w="sm" len="sm"/>
            <a:tailEnd type="triangle" w="sm"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8266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1000"/>
            <a:lum/>
            <a:extLst>
              <a:ext uri="{837473B0-CC2E-450A-ABE3-18F120FF3D39}">
                <a1611:picAttrSrcUrl xmlns="" xmlns:a1611="http://schemas.microsoft.com/office/drawing/2016/11/main" r:id="rId4"/>
              </a:ext>
            </a:extLst>
          </a:blip>
          <a:srcRect/>
          <a:stretch>
            <a:fillRect l="-40000" r="-40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9D4E01-B1AD-6DB1-80F1-18EAC28A3172}"/>
              </a:ext>
            </a:extLst>
          </p:cNvPr>
          <p:cNvPicPr>
            <a:picLocks noChangeAspect="1"/>
          </p:cNvPicPr>
          <p:nvPr/>
        </p:nvPicPr>
        <p:blipFill rotWithShape="1">
          <a:blip r:embed="rId5"/>
          <a:srcRect t="5464" r="1439" b="714"/>
          <a:stretch/>
        </p:blipFill>
        <p:spPr>
          <a:xfrm>
            <a:off x="502297" y="121336"/>
            <a:ext cx="7668521" cy="6503846"/>
          </a:xfrm>
          <a:prstGeom prst="rect">
            <a:avLst/>
          </a:prstGeom>
        </p:spPr>
      </p:pic>
      <p:sp>
        <p:nvSpPr>
          <p:cNvPr id="5" name="Content Placeholder 4">
            <a:extLst>
              <a:ext uri="{FF2B5EF4-FFF2-40B4-BE49-F238E27FC236}">
                <a16:creationId xmlns:a16="http://schemas.microsoft.com/office/drawing/2014/main" id="{F3CC2139-63DA-7C94-21B4-5F13C51184DD}"/>
              </a:ext>
            </a:extLst>
          </p:cNvPr>
          <p:cNvSpPr txBox="1">
            <a:spLocks noGrp="1"/>
          </p:cNvSpPr>
          <p:nvPr>
            <p:ph idx="1"/>
          </p:nvPr>
        </p:nvSpPr>
        <p:spPr>
          <a:xfrm>
            <a:off x="6533605" y="1608324"/>
            <a:ext cx="4960403" cy="2471446"/>
          </a:xfrm>
          <a:prstGeom prst="rect">
            <a:avLst/>
          </a:prstGeom>
          <a:noFill/>
        </p:spPr>
        <p:txBody>
          <a:bodyPr wrap="square" rtlCol="0">
            <a:spAutoFit/>
          </a:bodyPr>
          <a:lstStyle/>
          <a:p>
            <a:pPr marL="0" indent="0">
              <a:buNone/>
            </a:pPr>
            <a:r>
              <a:rPr lang="en-US" sz="1600" dirty="0">
                <a:latin typeface="+mj-lt"/>
              </a:rPr>
              <a:t>Widespread Appeal: </a:t>
            </a:r>
            <a:r>
              <a:rPr lang="en-US" sz="1600" dirty="0" err="1">
                <a:latin typeface="+mj-lt"/>
              </a:rPr>
              <a:t>Fortnite</a:t>
            </a:r>
            <a:r>
              <a:rPr lang="en-US" sz="1600" dirty="0">
                <a:latin typeface="+mj-lt"/>
              </a:rPr>
              <a:t>, a shooter game, is highly popular among Switch owners.</a:t>
            </a:r>
          </a:p>
          <a:p>
            <a:pPr marL="0" indent="0">
              <a:buNone/>
            </a:pPr>
            <a:r>
              <a:rPr lang="en-US" sz="1600" dirty="0">
                <a:latin typeface="+mj-lt"/>
              </a:rPr>
              <a:t>Significant Install Base: Installed on nearly half of the 22 million Switch units sold globally.</a:t>
            </a:r>
          </a:p>
          <a:p>
            <a:pPr marL="0" indent="0">
              <a:buNone/>
            </a:pPr>
            <a:r>
              <a:rPr lang="en-US" sz="1600" dirty="0">
                <a:latin typeface="+mj-lt"/>
              </a:rPr>
              <a:t>Global Reach: Popular not just in the US and Europe but also in Japan.</a:t>
            </a:r>
          </a:p>
          <a:p>
            <a:pPr marL="0" indent="0">
              <a:buNone/>
            </a:pPr>
            <a:r>
              <a:rPr lang="en-US" sz="1600" dirty="0">
                <a:latin typeface="+mj-lt"/>
              </a:rPr>
              <a:t>Rapid Growth: Significant increase from 2 million downloads in the first 24 hours after its June debut on the Switch.</a:t>
            </a:r>
            <a:endParaRPr lang="en-US" sz="1600" b="1" dirty="0">
              <a:latin typeface="+mn-lt"/>
            </a:endParaRPr>
          </a:p>
        </p:txBody>
      </p:sp>
      <p:pic>
        <p:nvPicPr>
          <p:cNvPr id="1026" name="Picture 2" descr="The Verge">
            <a:extLst>
              <a:ext uri="{FF2B5EF4-FFF2-40B4-BE49-F238E27FC236}">
                <a16:creationId xmlns:a16="http://schemas.microsoft.com/office/drawing/2014/main" id="{F7E21779-9EFE-0101-2B1F-295FD883EDA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48694" y="5566758"/>
            <a:ext cx="2402282" cy="16015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EF2DD57-EE7C-2567-859D-28DE4D37F637}"/>
              </a:ext>
            </a:extLst>
          </p:cNvPr>
          <p:cNvSpPr txBox="1"/>
          <p:nvPr/>
        </p:nvSpPr>
        <p:spPr>
          <a:xfrm>
            <a:off x="0" y="6611779"/>
            <a:ext cx="4133082" cy="246221"/>
          </a:xfrm>
          <a:prstGeom prst="rect">
            <a:avLst/>
          </a:prstGeom>
          <a:noFill/>
        </p:spPr>
        <p:txBody>
          <a:bodyPr wrap="square" rtlCol="0">
            <a:spAutoFit/>
          </a:bodyPr>
          <a:lstStyle/>
          <a:p>
            <a:r>
              <a:rPr lang="en-US" sz="500" dirty="0"/>
              <a:t>Citations:</a:t>
            </a:r>
            <a:br>
              <a:rPr lang="en-US" sz="500" dirty="0"/>
            </a:br>
            <a:r>
              <a:rPr lang="en-SG" sz="500" dirty="0"/>
              <a:t>https://www.theverge.com/2018/10/31/18047958/fortnite-nintendo-switch-downloads</a:t>
            </a:r>
          </a:p>
        </p:txBody>
      </p:sp>
    </p:spTree>
    <p:extLst>
      <p:ext uri="{BB962C8B-B14F-4D97-AF65-F5344CB8AC3E}">
        <p14:creationId xmlns:p14="http://schemas.microsoft.com/office/powerpoint/2010/main" val="39624843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82EC742-2171-641C-FC45-99210125154B}"/>
              </a:ext>
            </a:extLst>
          </p:cNvPr>
          <p:cNvCxnSpPr>
            <a:cxnSpLocks/>
          </p:cNvCxnSpPr>
          <p:nvPr/>
        </p:nvCxnSpPr>
        <p:spPr>
          <a:xfrm>
            <a:off x="457200" y="927066"/>
            <a:ext cx="10993153" cy="0"/>
          </a:xfrm>
          <a:prstGeom prst="line">
            <a:avLst/>
          </a:prstGeom>
          <a:ln w="50800">
            <a:solidFill>
              <a:srgbClr val="1C2794"/>
            </a:solidFill>
          </a:ln>
        </p:spPr>
        <p:style>
          <a:lnRef idx="1">
            <a:schemeClr val="accent2"/>
          </a:lnRef>
          <a:fillRef idx="0">
            <a:schemeClr val="accent2"/>
          </a:fillRef>
          <a:effectRef idx="0">
            <a:schemeClr val="accent2"/>
          </a:effectRef>
          <a:fontRef idx="minor">
            <a:schemeClr val="tx1"/>
          </a:fontRef>
        </p:style>
      </p:cxnSp>
      <p:sp>
        <p:nvSpPr>
          <p:cNvPr id="11" name="Title 1">
            <a:extLst>
              <a:ext uri="{FF2B5EF4-FFF2-40B4-BE49-F238E27FC236}">
                <a16:creationId xmlns:a16="http://schemas.microsoft.com/office/drawing/2014/main" id="{C8D939BD-82D3-A375-4982-5E76BCAB4F74}"/>
              </a:ext>
            </a:extLst>
          </p:cNvPr>
          <p:cNvSpPr txBox="1">
            <a:spLocks/>
          </p:cNvSpPr>
          <p:nvPr/>
        </p:nvSpPr>
        <p:spPr>
          <a:xfrm>
            <a:off x="254737" y="230674"/>
            <a:ext cx="10158046" cy="7143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r>
              <a:rPr lang="en-SG" b="1" dirty="0"/>
              <a:t>OPPORTUNITY – </a:t>
            </a:r>
            <a:r>
              <a:rPr lang="en-SG" b="1" dirty="0">
                <a:solidFill>
                  <a:srgbClr val="1C2794"/>
                </a:solidFill>
              </a:rPr>
              <a:t>JAPAN MARKET</a:t>
            </a:r>
          </a:p>
        </p:txBody>
      </p:sp>
      <p:pic>
        <p:nvPicPr>
          <p:cNvPr id="2" name="Picture 1">
            <a:extLst>
              <a:ext uri="{FF2B5EF4-FFF2-40B4-BE49-F238E27FC236}">
                <a16:creationId xmlns:a16="http://schemas.microsoft.com/office/drawing/2014/main" id="{69EBA7B2-89DD-BF24-945F-065824B5FE23}"/>
              </a:ext>
            </a:extLst>
          </p:cNvPr>
          <p:cNvPicPr>
            <a:picLocks noChangeAspect="1"/>
          </p:cNvPicPr>
          <p:nvPr/>
        </p:nvPicPr>
        <p:blipFill>
          <a:blip r:embed="rId3"/>
          <a:stretch>
            <a:fillRect/>
          </a:stretch>
        </p:blipFill>
        <p:spPr>
          <a:xfrm>
            <a:off x="1762509" y="1017007"/>
            <a:ext cx="8787254" cy="5039844"/>
          </a:xfrm>
          <a:prstGeom prst="rect">
            <a:avLst/>
          </a:prstGeom>
        </p:spPr>
      </p:pic>
      <p:sp>
        <p:nvSpPr>
          <p:cNvPr id="3" name="Oval 2">
            <a:extLst>
              <a:ext uri="{FF2B5EF4-FFF2-40B4-BE49-F238E27FC236}">
                <a16:creationId xmlns:a16="http://schemas.microsoft.com/office/drawing/2014/main" id="{9884BB6E-FD45-EB68-F198-89E2DE7A3ED8}"/>
              </a:ext>
            </a:extLst>
          </p:cNvPr>
          <p:cNvSpPr/>
          <p:nvPr/>
        </p:nvSpPr>
        <p:spPr>
          <a:xfrm>
            <a:off x="2754161" y="2399779"/>
            <a:ext cx="1126426" cy="2130067"/>
          </a:xfrm>
          <a:prstGeom prst="ellipse">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Oval 5">
            <a:extLst>
              <a:ext uri="{FF2B5EF4-FFF2-40B4-BE49-F238E27FC236}">
                <a16:creationId xmlns:a16="http://schemas.microsoft.com/office/drawing/2014/main" id="{437D2706-3C1D-6135-E420-2A4F99227F81}"/>
              </a:ext>
            </a:extLst>
          </p:cNvPr>
          <p:cNvSpPr/>
          <p:nvPr/>
        </p:nvSpPr>
        <p:spPr>
          <a:xfrm>
            <a:off x="7909127" y="2862896"/>
            <a:ext cx="953045" cy="1203834"/>
          </a:xfrm>
          <a:prstGeom prst="ellipse">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8" name="TextBox 7">
            <a:extLst>
              <a:ext uri="{FF2B5EF4-FFF2-40B4-BE49-F238E27FC236}">
                <a16:creationId xmlns:a16="http://schemas.microsoft.com/office/drawing/2014/main" id="{4F0DCC1A-44DD-F6E7-0999-49D1E705CB96}"/>
              </a:ext>
            </a:extLst>
          </p:cNvPr>
          <p:cNvSpPr txBox="1"/>
          <p:nvPr/>
        </p:nvSpPr>
        <p:spPr>
          <a:xfrm>
            <a:off x="637756" y="5980685"/>
            <a:ext cx="9912007" cy="707886"/>
          </a:xfrm>
          <a:prstGeom prst="rect">
            <a:avLst/>
          </a:prstGeom>
          <a:noFill/>
        </p:spPr>
        <p:txBody>
          <a:bodyPr wrap="square" rtlCol="0">
            <a:spAutoFit/>
          </a:bodyPr>
          <a:lstStyle/>
          <a:p>
            <a:r>
              <a:rPr lang="en-US" sz="2000" dirty="0">
                <a:latin typeface="Franklin Gothic Medium" panose="020B0603020102020204" pitchFamily="34" charset="0"/>
              </a:rPr>
              <a:t>Sales of shooter games in Japan are greatly impacted by handheld platform releases</a:t>
            </a:r>
          </a:p>
          <a:p>
            <a:pPr marL="800100" lvl="1" indent="-342900">
              <a:buSzPct val="70000"/>
              <a:buFont typeface="Franklin Gothic Medium" panose="020B0603020102020204" pitchFamily="34" charset="0"/>
              <a:buChar char="►"/>
            </a:pPr>
            <a:r>
              <a:rPr lang="en-US" sz="2000" dirty="0">
                <a:solidFill>
                  <a:srgbClr val="2735CC"/>
                </a:solidFill>
                <a:latin typeface="Franklin Gothic Medium" panose="020B0603020102020204" pitchFamily="34" charset="0"/>
              </a:rPr>
              <a:t>Compatibility is important</a:t>
            </a:r>
            <a:endParaRPr lang="en-US" sz="2000" dirty="0">
              <a:latin typeface="Franklin Gothic Medium" panose="020B0603020102020204" pitchFamily="34" charset="0"/>
            </a:endParaRPr>
          </a:p>
        </p:txBody>
      </p:sp>
      <p:sp>
        <p:nvSpPr>
          <p:cNvPr id="12" name="Oval 11">
            <a:extLst>
              <a:ext uri="{FF2B5EF4-FFF2-40B4-BE49-F238E27FC236}">
                <a16:creationId xmlns:a16="http://schemas.microsoft.com/office/drawing/2014/main" id="{8FACD87E-7BF1-98F4-969C-29BAC874A834}"/>
              </a:ext>
            </a:extLst>
          </p:cNvPr>
          <p:cNvSpPr/>
          <p:nvPr/>
        </p:nvSpPr>
        <p:spPr>
          <a:xfrm>
            <a:off x="7012644" y="2016829"/>
            <a:ext cx="622391" cy="1004856"/>
          </a:xfrm>
          <a:prstGeom prst="ellipse">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19BE40E9-E4A8-65B9-79C7-690A2885F673}"/>
              </a:ext>
            </a:extLst>
          </p:cNvPr>
          <p:cNvSpPr txBox="1"/>
          <p:nvPr/>
        </p:nvSpPr>
        <p:spPr>
          <a:xfrm>
            <a:off x="2754161" y="4576011"/>
            <a:ext cx="2097319" cy="307777"/>
          </a:xfrm>
          <a:prstGeom prst="rect">
            <a:avLst/>
          </a:prstGeom>
          <a:noFill/>
        </p:spPr>
        <p:txBody>
          <a:bodyPr wrap="square" rtlCol="0">
            <a:spAutoFit/>
          </a:bodyPr>
          <a:lstStyle/>
          <a:p>
            <a:r>
              <a:rPr lang="en-US" sz="1400" b="1" dirty="0"/>
              <a:t>Release: Wii</a:t>
            </a:r>
            <a:endParaRPr lang="en-SG" sz="1400" b="1" dirty="0"/>
          </a:p>
        </p:txBody>
      </p:sp>
      <p:sp>
        <p:nvSpPr>
          <p:cNvPr id="14" name="TextBox 13">
            <a:extLst>
              <a:ext uri="{FF2B5EF4-FFF2-40B4-BE49-F238E27FC236}">
                <a16:creationId xmlns:a16="http://schemas.microsoft.com/office/drawing/2014/main" id="{77408832-09E0-9BBB-94FC-EFDE19D8F0A5}"/>
              </a:ext>
            </a:extLst>
          </p:cNvPr>
          <p:cNvSpPr txBox="1"/>
          <p:nvPr/>
        </p:nvSpPr>
        <p:spPr>
          <a:xfrm>
            <a:off x="6156136" y="3061649"/>
            <a:ext cx="1889573" cy="307777"/>
          </a:xfrm>
          <a:prstGeom prst="rect">
            <a:avLst/>
          </a:prstGeom>
          <a:noFill/>
        </p:spPr>
        <p:txBody>
          <a:bodyPr wrap="square" rtlCol="0">
            <a:spAutoFit/>
          </a:bodyPr>
          <a:lstStyle/>
          <a:p>
            <a:r>
              <a:rPr lang="en-US" sz="1400" b="1" dirty="0"/>
              <a:t>Release: New 3DS</a:t>
            </a:r>
            <a:endParaRPr lang="en-SG" sz="1400" b="1" dirty="0"/>
          </a:p>
        </p:txBody>
      </p:sp>
      <p:sp>
        <p:nvSpPr>
          <p:cNvPr id="15" name="TextBox 14">
            <a:extLst>
              <a:ext uri="{FF2B5EF4-FFF2-40B4-BE49-F238E27FC236}">
                <a16:creationId xmlns:a16="http://schemas.microsoft.com/office/drawing/2014/main" id="{40F24DD9-94EC-9F88-428F-EF9FF645CCA5}"/>
              </a:ext>
            </a:extLst>
          </p:cNvPr>
          <p:cNvSpPr txBox="1"/>
          <p:nvPr/>
        </p:nvSpPr>
        <p:spPr>
          <a:xfrm>
            <a:off x="7770681" y="4181349"/>
            <a:ext cx="2530180" cy="307777"/>
          </a:xfrm>
          <a:prstGeom prst="rect">
            <a:avLst/>
          </a:prstGeom>
          <a:noFill/>
        </p:spPr>
        <p:txBody>
          <a:bodyPr wrap="square" rtlCol="0">
            <a:spAutoFit/>
          </a:bodyPr>
          <a:lstStyle/>
          <a:p>
            <a:r>
              <a:rPr lang="en-US" sz="1400" b="1" dirty="0"/>
              <a:t>Release: Switch</a:t>
            </a:r>
            <a:endParaRPr lang="en-SG" sz="1400" b="1" dirty="0"/>
          </a:p>
        </p:txBody>
      </p:sp>
    </p:spTree>
    <p:extLst>
      <p:ext uri="{BB962C8B-B14F-4D97-AF65-F5344CB8AC3E}">
        <p14:creationId xmlns:p14="http://schemas.microsoft.com/office/powerpoint/2010/main" val="23991741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extLst>
              <a:ext uri="{837473B0-CC2E-450A-ABE3-18F120FF3D39}">
                <a1611:picAttrSrcUrl xmlns="" xmlns:a1611="http://schemas.microsoft.com/office/drawing/2016/11/main" r:id="rId3"/>
              </a:ext>
            </a:extLst>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79113-B9EF-72F0-E47F-CA1D59D71AA9}"/>
              </a:ext>
            </a:extLst>
          </p:cNvPr>
          <p:cNvSpPr>
            <a:spLocks noGrp="1"/>
          </p:cNvSpPr>
          <p:nvPr>
            <p:ph type="ctrTitle"/>
          </p:nvPr>
        </p:nvSpPr>
        <p:spPr>
          <a:xfrm>
            <a:off x="-1857209" y="2722490"/>
            <a:ext cx="9144000" cy="2387600"/>
          </a:xfrm>
        </p:spPr>
        <p:txBody>
          <a:bodyPr>
            <a:noAutofit/>
          </a:bodyPr>
          <a:lstStyle/>
          <a:p>
            <a:r>
              <a:rPr lang="en-US" sz="6600" b="1" dirty="0">
                <a:solidFill>
                  <a:srgbClr val="1C2794"/>
                </a:solidFill>
                <a:latin typeface="Century Gothic" panose="020B0502020202020204" pitchFamily="34" charset="0"/>
              </a:rPr>
              <a:t>AGENDA</a:t>
            </a:r>
            <a:r>
              <a:rPr lang="en-US" sz="4800" dirty="0">
                <a:latin typeface="Century Gothic" panose="020B0502020202020204" pitchFamily="34" charset="0"/>
              </a:rPr>
              <a:t/>
            </a:r>
            <a:br>
              <a:rPr lang="en-US" sz="4800" dirty="0">
                <a:latin typeface="Century Gothic" panose="020B0502020202020204" pitchFamily="34" charset="0"/>
              </a:rPr>
            </a:br>
            <a:r>
              <a:rPr lang="en-US" sz="4800" dirty="0">
                <a:latin typeface="Century Gothic" panose="020B0502020202020204" pitchFamily="34" charset="0"/>
              </a:rPr>
              <a:t/>
            </a:r>
            <a:br>
              <a:rPr lang="en-US" sz="4800" dirty="0">
                <a:latin typeface="Century Gothic" panose="020B0502020202020204" pitchFamily="34" charset="0"/>
              </a:rPr>
            </a:br>
            <a:endParaRPr lang="en-SG" sz="4800" dirty="0">
              <a:latin typeface="Century Gothic" panose="020B0502020202020204" pitchFamily="34" charset="0"/>
            </a:endParaRPr>
          </a:p>
        </p:txBody>
      </p:sp>
      <p:sp>
        <p:nvSpPr>
          <p:cNvPr id="3" name="Text1">
            <a:extLst>
              <a:ext uri="{FF2B5EF4-FFF2-40B4-BE49-F238E27FC236}">
                <a16:creationId xmlns:a16="http://schemas.microsoft.com/office/drawing/2014/main" id="{2146166B-C1FE-ABDF-1C4F-811525929543}"/>
              </a:ext>
            </a:extLst>
          </p:cNvPr>
          <p:cNvSpPr>
            <a:spLocks noGrp="1"/>
          </p:cNvSpPr>
          <p:nvPr>
            <p:ph type="subTitle" idx="1"/>
          </p:nvPr>
        </p:nvSpPr>
        <p:spPr>
          <a:xfrm>
            <a:off x="5743907" y="420928"/>
            <a:ext cx="7428836" cy="5636972"/>
          </a:xfrm>
        </p:spPr>
        <p:txBody>
          <a:bodyPr>
            <a:noAutofit/>
          </a:bodyPr>
          <a:lstStyle/>
          <a:p>
            <a:pPr algn="l">
              <a:lnSpc>
                <a:spcPct val="200000"/>
              </a:lnSpc>
            </a:pPr>
            <a:r>
              <a:rPr lang="en-SG" sz="4000" b="1" dirty="0">
                <a:solidFill>
                  <a:srgbClr val="1C2794"/>
                </a:solidFill>
                <a:latin typeface="Franklin Gothic Medium" panose="020B0603020102020204" pitchFamily="34" charset="0"/>
                <a:ea typeface="Tahoma" panose="020B0604030504040204" pitchFamily="34" charset="0"/>
                <a:cs typeface="Tahoma" panose="020B0604030504040204" pitchFamily="34" charset="0"/>
              </a:rPr>
              <a:t>1. </a:t>
            </a:r>
            <a:r>
              <a:rPr lang="en-SG" sz="4000" dirty="0">
                <a:latin typeface="Franklin Gothic Medium" panose="020B0603020102020204" pitchFamily="34" charset="0"/>
                <a:ea typeface="Tahoma" panose="020B0604030504040204" pitchFamily="34" charset="0"/>
                <a:cs typeface="Tahoma" panose="020B0604030504040204" pitchFamily="34" charset="0"/>
              </a:rPr>
              <a:t>Overview</a:t>
            </a:r>
          </a:p>
          <a:p>
            <a:pPr algn="l">
              <a:lnSpc>
                <a:spcPct val="200000"/>
              </a:lnSpc>
            </a:pPr>
            <a:r>
              <a:rPr lang="en-SG" sz="4000" b="1" dirty="0">
                <a:solidFill>
                  <a:srgbClr val="1C2794"/>
                </a:solidFill>
                <a:latin typeface="Franklin Gothic Medium" panose="020B0603020102020204" pitchFamily="34" charset="0"/>
                <a:ea typeface="Tahoma" panose="020B0604030504040204" pitchFamily="34" charset="0"/>
                <a:cs typeface="Tahoma" panose="020B0604030504040204" pitchFamily="34" charset="0"/>
              </a:rPr>
              <a:t>2. </a:t>
            </a:r>
            <a:r>
              <a:rPr lang="en-SG" sz="4000" dirty="0">
                <a:latin typeface="Franklin Gothic Medium" panose="020B0603020102020204" pitchFamily="34" charset="0"/>
                <a:ea typeface="Tahoma" panose="020B0604030504040204" pitchFamily="34" charset="0"/>
                <a:cs typeface="Tahoma" panose="020B0604030504040204" pitchFamily="34" charset="0"/>
              </a:rPr>
              <a:t>Market Trend</a:t>
            </a:r>
          </a:p>
          <a:p>
            <a:pPr algn="l">
              <a:lnSpc>
                <a:spcPct val="200000"/>
              </a:lnSpc>
            </a:pPr>
            <a:r>
              <a:rPr lang="en-SG" sz="4000" b="1" dirty="0">
                <a:solidFill>
                  <a:srgbClr val="1C2794"/>
                </a:solidFill>
                <a:latin typeface="Franklin Gothic Medium" panose="020B0603020102020204" pitchFamily="34" charset="0"/>
                <a:ea typeface="Tahoma" panose="020B0604030504040204" pitchFamily="34" charset="0"/>
                <a:cs typeface="Tahoma" panose="020B0604030504040204" pitchFamily="34" charset="0"/>
              </a:rPr>
              <a:t>3. </a:t>
            </a:r>
            <a:r>
              <a:rPr lang="en-SG" sz="4000" dirty="0">
                <a:latin typeface="Franklin Gothic Medium" panose="020B0603020102020204" pitchFamily="34" charset="0"/>
                <a:ea typeface="Tahoma" panose="020B0604030504040204" pitchFamily="34" charset="0"/>
                <a:cs typeface="Tahoma" panose="020B0604030504040204" pitchFamily="34" charset="0"/>
              </a:rPr>
              <a:t>Insight</a:t>
            </a:r>
          </a:p>
          <a:p>
            <a:pPr algn="l">
              <a:lnSpc>
                <a:spcPct val="200000"/>
              </a:lnSpc>
            </a:pPr>
            <a:r>
              <a:rPr lang="en-SG" sz="4000" b="1" dirty="0">
                <a:solidFill>
                  <a:srgbClr val="1C2794"/>
                </a:solidFill>
                <a:latin typeface="Franklin Gothic Medium" panose="020B0603020102020204" pitchFamily="34" charset="0"/>
                <a:ea typeface="Tahoma" panose="020B0604030504040204" pitchFamily="34" charset="0"/>
                <a:cs typeface="Tahoma" panose="020B0604030504040204" pitchFamily="34" charset="0"/>
              </a:rPr>
              <a:t>4. </a:t>
            </a:r>
            <a:r>
              <a:rPr lang="en-SG" sz="4000" dirty="0" smtClean="0">
                <a:latin typeface="Franklin Gothic Medium" panose="020B0603020102020204" pitchFamily="34" charset="0"/>
                <a:ea typeface="Tahoma" panose="020B0604030504040204" pitchFamily="34" charset="0"/>
                <a:cs typeface="Tahoma" panose="020B0604030504040204" pitchFamily="34" charset="0"/>
              </a:rPr>
              <a:t>Recommendations</a:t>
            </a:r>
            <a:endParaRPr lang="en-SG" sz="4000" dirty="0">
              <a:latin typeface="Franklin Gothic Medium" panose="020B0603020102020204" pitchFamily="34" charset="0"/>
              <a:ea typeface="Tahoma" panose="020B0604030504040204" pitchFamily="34" charset="0"/>
              <a:cs typeface="Tahoma" panose="020B0604030504040204" pitchFamily="34" charset="0"/>
            </a:endParaRPr>
          </a:p>
        </p:txBody>
      </p:sp>
      <p:sp>
        <p:nvSpPr>
          <p:cNvPr id="4" name="Title 1">
            <a:extLst>
              <a:ext uri="{FF2B5EF4-FFF2-40B4-BE49-F238E27FC236}">
                <a16:creationId xmlns:a16="http://schemas.microsoft.com/office/drawing/2014/main" id="{B1254F6C-8117-16D8-0DF6-EEF7885E6196}"/>
              </a:ext>
            </a:extLst>
          </p:cNvPr>
          <p:cNvSpPr txBox="1">
            <a:spLocks/>
          </p:cNvSpPr>
          <p:nvPr/>
        </p:nvSpPr>
        <p:spPr>
          <a:xfrm>
            <a:off x="589558" y="5429992"/>
            <a:ext cx="6973355" cy="11198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Bahnschrift SemiBold SemiConden" panose="020B0502040204020203" pitchFamily="34" charset="0"/>
                <a:ea typeface="+mj-ea"/>
                <a:cs typeface="+mj-cs"/>
              </a:defRPr>
            </a:lvl1pPr>
          </a:lstStyle>
          <a:p>
            <a:endParaRPr lang="en-US" sz="3600" dirty="0">
              <a:latin typeface="Bahnschrift SemiBold Condensed" panose="020B0502040204020203" pitchFamily="34" charset="0"/>
            </a:endParaRPr>
          </a:p>
        </p:txBody>
      </p:sp>
    </p:spTree>
    <p:extLst>
      <p:ext uri="{BB962C8B-B14F-4D97-AF65-F5344CB8AC3E}">
        <p14:creationId xmlns:p14="http://schemas.microsoft.com/office/powerpoint/2010/main" val="18526742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01CF78-B3E4-2EF1-E20C-070E355AA50F}"/>
              </a:ext>
            </a:extLst>
          </p:cNvPr>
          <p:cNvPicPr>
            <a:picLocks noChangeAspect="1"/>
          </p:cNvPicPr>
          <p:nvPr/>
        </p:nvPicPr>
        <p:blipFill rotWithShape="1">
          <a:blip r:embed="rId3"/>
          <a:srcRect l="502" t="9793" r="-502" b="-1787"/>
          <a:stretch/>
        </p:blipFill>
        <p:spPr>
          <a:xfrm>
            <a:off x="157424" y="1440668"/>
            <a:ext cx="10689322" cy="5232021"/>
          </a:xfrm>
          <a:prstGeom prst="rect">
            <a:avLst/>
          </a:prstGeom>
        </p:spPr>
      </p:pic>
      <p:sp>
        <p:nvSpPr>
          <p:cNvPr id="7" name="Oval 6">
            <a:extLst>
              <a:ext uri="{FF2B5EF4-FFF2-40B4-BE49-F238E27FC236}">
                <a16:creationId xmlns:a16="http://schemas.microsoft.com/office/drawing/2014/main" id="{A0469B8E-7CEC-07F9-0951-57C9A862932B}"/>
              </a:ext>
            </a:extLst>
          </p:cNvPr>
          <p:cNvSpPr/>
          <p:nvPr/>
        </p:nvSpPr>
        <p:spPr>
          <a:xfrm>
            <a:off x="7458294" y="3231705"/>
            <a:ext cx="756946" cy="1791184"/>
          </a:xfrm>
          <a:prstGeom prst="ellipse">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 name="Straight Connector 8">
            <a:extLst>
              <a:ext uri="{FF2B5EF4-FFF2-40B4-BE49-F238E27FC236}">
                <a16:creationId xmlns:a16="http://schemas.microsoft.com/office/drawing/2014/main" id="{6FD1C1BB-2CB5-7852-23EA-FCA682F26F71}"/>
              </a:ext>
            </a:extLst>
          </p:cNvPr>
          <p:cNvCxnSpPr>
            <a:cxnSpLocks/>
          </p:cNvCxnSpPr>
          <p:nvPr/>
        </p:nvCxnSpPr>
        <p:spPr>
          <a:xfrm>
            <a:off x="7839860" y="2412540"/>
            <a:ext cx="9783" cy="861285"/>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sp>
        <p:nvSpPr>
          <p:cNvPr id="17" name="TextBox 16">
            <a:extLst>
              <a:ext uri="{FF2B5EF4-FFF2-40B4-BE49-F238E27FC236}">
                <a16:creationId xmlns:a16="http://schemas.microsoft.com/office/drawing/2014/main" id="{D5E2C950-F4DC-B8FA-26E4-59C80EC83465}"/>
              </a:ext>
            </a:extLst>
          </p:cNvPr>
          <p:cNvSpPr txBox="1"/>
          <p:nvPr/>
        </p:nvSpPr>
        <p:spPr>
          <a:xfrm>
            <a:off x="7302320" y="2023868"/>
            <a:ext cx="1493247" cy="307777"/>
          </a:xfrm>
          <a:prstGeom prst="rect">
            <a:avLst/>
          </a:prstGeom>
          <a:noFill/>
        </p:spPr>
        <p:txBody>
          <a:bodyPr wrap="square" rtlCol="0">
            <a:spAutoFit/>
          </a:bodyPr>
          <a:lstStyle/>
          <a:p>
            <a:r>
              <a:rPr lang="en-US" sz="1400" b="1" dirty="0"/>
              <a:t>Release: Switch</a:t>
            </a:r>
            <a:endParaRPr lang="en-SG" sz="1400" b="1" dirty="0"/>
          </a:p>
        </p:txBody>
      </p:sp>
      <p:sp>
        <p:nvSpPr>
          <p:cNvPr id="19" name="Oval 18">
            <a:extLst>
              <a:ext uri="{FF2B5EF4-FFF2-40B4-BE49-F238E27FC236}">
                <a16:creationId xmlns:a16="http://schemas.microsoft.com/office/drawing/2014/main" id="{20AB1BDE-265C-4A52-E8EA-1AF70C3B6F5C}"/>
              </a:ext>
            </a:extLst>
          </p:cNvPr>
          <p:cNvSpPr/>
          <p:nvPr/>
        </p:nvSpPr>
        <p:spPr>
          <a:xfrm>
            <a:off x="3794968" y="4165080"/>
            <a:ext cx="535907" cy="556517"/>
          </a:xfrm>
          <a:prstGeom prst="ellipse">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0" name="Straight Connector 19">
            <a:extLst>
              <a:ext uri="{FF2B5EF4-FFF2-40B4-BE49-F238E27FC236}">
                <a16:creationId xmlns:a16="http://schemas.microsoft.com/office/drawing/2014/main" id="{8C8850E4-5461-F77E-614A-347ED341DC3F}"/>
              </a:ext>
            </a:extLst>
          </p:cNvPr>
          <p:cNvCxnSpPr>
            <a:cxnSpLocks/>
          </p:cNvCxnSpPr>
          <p:nvPr/>
        </p:nvCxnSpPr>
        <p:spPr>
          <a:xfrm flipH="1">
            <a:off x="4039369" y="4724157"/>
            <a:ext cx="23552" cy="298732"/>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sp>
        <p:nvSpPr>
          <p:cNvPr id="22" name="TextBox 21">
            <a:extLst>
              <a:ext uri="{FF2B5EF4-FFF2-40B4-BE49-F238E27FC236}">
                <a16:creationId xmlns:a16="http://schemas.microsoft.com/office/drawing/2014/main" id="{0CC34E82-278E-AB8F-0261-62F190F798F4}"/>
              </a:ext>
            </a:extLst>
          </p:cNvPr>
          <p:cNvSpPr txBox="1"/>
          <p:nvPr/>
        </p:nvSpPr>
        <p:spPr>
          <a:xfrm>
            <a:off x="3087419" y="5028485"/>
            <a:ext cx="2246341" cy="307777"/>
          </a:xfrm>
          <a:prstGeom prst="rect">
            <a:avLst/>
          </a:prstGeom>
          <a:noFill/>
        </p:spPr>
        <p:txBody>
          <a:bodyPr wrap="square" rtlCol="0">
            <a:spAutoFit/>
          </a:bodyPr>
          <a:lstStyle/>
          <a:p>
            <a:r>
              <a:rPr lang="en-US" sz="1400" b="1" dirty="0"/>
              <a:t>Release: </a:t>
            </a:r>
            <a:r>
              <a:rPr lang="en-US" sz="1400" b="1" dirty="0" err="1"/>
              <a:t>WiiU</a:t>
            </a:r>
            <a:r>
              <a:rPr lang="en-US" sz="1400" b="1" dirty="0"/>
              <a:t>, PS Vita, 3DS</a:t>
            </a:r>
            <a:endParaRPr lang="en-SG" sz="1400" b="1" dirty="0"/>
          </a:p>
        </p:txBody>
      </p:sp>
      <p:sp>
        <p:nvSpPr>
          <p:cNvPr id="26" name="TextBox 25">
            <a:extLst>
              <a:ext uri="{FF2B5EF4-FFF2-40B4-BE49-F238E27FC236}">
                <a16:creationId xmlns:a16="http://schemas.microsoft.com/office/drawing/2014/main" id="{384D1830-BF6A-E73D-2A0A-2832E1B93085}"/>
              </a:ext>
            </a:extLst>
          </p:cNvPr>
          <p:cNvSpPr txBox="1"/>
          <p:nvPr/>
        </p:nvSpPr>
        <p:spPr>
          <a:xfrm>
            <a:off x="8908100" y="3024316"/>
            <a:ext cx="3199905" cy="1754326"/>
          </a:xfrm>
          <a:prstGeom prst="rect">
            <a:avLst/>
          </a:prstGeom>
          <a:noFill/>
        </p:spPr>
        <p:txBody>
          <a:bodyPr wrap="square" rtlCol="0">
            <a:spAutoFit/>
          </a:bodyPr>
          <a:lstStyle/>
          <a:p>
            <a:r>
              <a:rPr lang="en-US" dirty="0">
                <a:latin typeface="+mj-lt"/>
              </a:rPr>
              <a:t>Japan has high sensitivity to past releases of new handheld platforms</a:t>
            </a:r>
          </a:p>
          <a:p>
            <a:pPr marL="285750" indent="-285750">
              <a:buSzPct val="70000"/>
              <a:buFont typeface="Franklin Gothic Medium" panose="020B0603020102020204" pitchFamily="34" charset="0"/>
              <a:buChar char="►"/>
            </a:pPr>
            <a:r>
              <a:rPr lang="en-US" dirty="0">
                <a:latin typeface="+mj-lt"/>
              </a:rPr>
              <a:t>Larger change in growth rate of sales of </a:t>
            </a:r>
            <a:r>
              <a:rPr lang="en-US" dirty="0" err="1">
                <a:latin typeface="+mj-lt"/>
              </a:rPr>
              <a:t>CoD</a:t>
            </a:r>
            <a:r>
              <a:rPr lang="en-US" dirty="0">
                <a:latin typeface="+mj-lt"/>
              </a:rPr>
              <a:t> games in the region  </a:t>
            </a:r>
            <a:endParaRPr lang="en-SG" dirty="0">
              <a:latin typeface="+mj-lt"/>
            </a:endParaRPr>
          </a:p>
        </p:txBody>
      </p:sp>
      <p:sp>
        <p:nvSpPr>
          <p:cNvPr id="5" name="Title 1">
            <a:extLst>
              <a:ext uri="{FF2B5EF4-FFF2-40B4-BE49-F238E27FC236}">
                <a16:creationId xmlns:a16="http://schemas.microsoft.com/office/drawing/2014/main" id="{690AC4B4-2F7F-3EA7-D148-B2FDB9542CBD}"/>
              </a:ext>
            </a:extLst>
          </p:cNvPr>
          <p:cNvSpPr txBox="1">
            <a:spLocks/>
          </p:cNvSpPr>
          <p:nvPr/>
        </p:nvSpPr>
        <p:spPr>
          <a:xfrm>
            <a:off x="157424" y="979891"/>
            <a:ext cx="11877152" cy="574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Bahnschrift SemiBold SemiConden" panose="020B0502040204020203" pitchFamily="34" charset="0"/>
                <a:ea typeface="+mj-ea"/>
                <a:cs typeface="+mj-cs"/>
              </a:defRPr>
            </a:lvl1pPr>
          </a:lstStyle>
          <a:p>
            <a:r>
              <a:rPr lang="en-SG" sz="2000" dirty="0">
                <a:latin typeface="+mn-lt"/>
              </a:rPr>
              <a:t>Rate of Growth of Yearly Sales for </a:t>
            </a:r>
            <a:r>
              <a:rPr lang="en-SG" sz="2000" dirty="0" err="1">
                <a:latin typeface="+mn-lt"/>
              </a:rPr>
              <a:t>CoD</a:t>
            </a:r>
            <a:r>
              <a:rPr lang="en-SG" sz="2000" dirty="0">
                <a:latin typeface="+mn-lt"/>
              </a:rPr>
              <a:t> Games</a:t>
            </a:r>
          </a:p>
        </p:txBody>
      </p:sp>
      <p:cxnSp>
        <p:nvCxnSpPr>
          <p:cNvPr id="10" name="Straight Connector 9">
            <a:extLst>
              <a:ext uri="{FF2B5EF4-FFF2-40B4-BE49-F238E27FC236}">
                <a16:creationId xmlns:a16="http://schemas.microsoft.com/office/drawing/2014/main" id="{282EC742-2171-641C-FC45-99210125154B}"/>
              </a:ext>
            </a:extLst>
          </p:cNvPr>
          <p:cNvCxnSpPr>
            <a:cxnSpLocks/>
          </p:cNvCxnSpPr>
          <p:nvPr/>
        </p:nvCxnSpPr>
        <p:spPr>
          <a:xfrm>
            <a:off x="457200" y="927066"/>
            <a:ext cx="10993153" cy="0"/>
          </a:xfrm>
          <a:prstGeom prst="line">
            <a:avLst/>
          </a:prstGeom>
          <a:ln w="50800">
            <a:solidFill>
              <a:srgbClr val="1C2794"/>
            </a:solidFill>
          </a:ln>
        </p:spPr>
        <p:style>
          <a:lnRef idx="1">
            <a:schemeClr val="accent2"/>
          </a:lnRef>
          <a:fillRef idx="0">
            <a:schemeClr val="accent2"/>
          </a:fillRef>
          <a:effectRef idx="0">
            <a:schemeClr val="accent2"/>
          </a:effectRef>
          <a:fontRef idx="minor">
            <a:schemeClr val="tx1"/>
          </a:fontRef>
        </p:style>
      </p:cxnSp>
      <p:sp>
        <p:nvSpPr>
          <p:cNvPr id="11" name="Title 1">
            <a:extLst>
              <a:ext uri="{FF2B5EF4-FFF2-40B4-BE49-F238E27FC236}">
                <a16:creationId xmlns:a16="http://schemas.microsoft.com/office/drawing/2014/main" id="{C8D939BD-82D3-A375-4982-5E76BCAB4F74}"/>
              </a:ext>
            </a:extLst>
          </p:cNvPr>
          <p:cNvSpPr txBox="1">
            <a:spLocks/>
          </p:cNvSpPr>
          <p:nvPr/>
        </p:nvSpPr>
        <p:spPr>
          <a:xfrm>
            <a:off x="254737" y="230674"/>
            <a:ext cx="10158046" cy="7143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a:lstStyle>
          <a:p>
            <a:r>
              <a:rPr lang="en-SG" b="1" dirty="0"/>
              <a:t>OPPORTUNITY – </a:t>
            </a:r>
            <a:r>
              <a:rPr lang="en-SG" b="1" dirty="0">
                <a:solidFill>
                  <a:srgbClr val="1C2794"/>
                </a:solidFill>
              </a:rPr>
              <a:t>JAPAN MARKET</a:t>
            </a:r>
          </a:p>
        </p:txBody>
      </p:sp>
    </p:spTree>
    <p:extLst>
      <p:ext uri="{BB962C8B-B14F-4D97-AF65-F5344CB8AC3E}">
        <p14:creationId xmlns:p14="http://schemas.microsoft.com/office/powerpoint/2010/main" val="12006096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8000"/>
            <a:lum/>
            <a:extLst>
              <a:ext uri="{837473B0-CC2E-450A-ABE3-18F120FF3D39}">
                <a1611:picAttrSrcUrl xmlns=""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93F50B3-7B58-2D75-DE1A-AB88A933BE13}"/>
              </a:ext>
            </a:extLst>
          </p:cNvPr>
          <p:cNvSpPr/>
          <p:nvPr/>
        </p:nvSpPr>
        <p:spPr>
          <a:xfrm>
            <a:off x="2311400" y="2070100"/>
            <a:ext cx="7531100" cy="2476500"/>
          </a:xfrm>
          <a:prstGeom prst="rect">
            <a:avLst/>
          </a:prstGeom>
          <a:solidFill>
            <a:schemeClr val="tx1">
              <a:lumMod val="50000"/>
              <a:lumOff val="50000"/>
              <a:alpha val="38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B5CEC90F-72C3-632E-0EFB-E3DE76549A24}"/>
              </a:ext>
            </a:extLst>
          </p:cNvPr>
          <p:cNvSpPr>
            <a:spLocks noGrp="1"/>
          </p:cNvSpPr>
          <p:nvPr>
            <p:ph type="title"/>
          </p:nvPr>
        </p:nvSpPr>
        <p:spPr>
          <a:xfrm>
            <a:off x="1765300" y="1695446"/>
            <a:ext cx="8763000" cy="3273425"/>
          </a:xfrm>
          <a:noFill/>
        </p:spPr>
        <p:txBody>
          <a:bodyPr>
            <a:normAutofit/>
          </a:bodyPr>
          <a:lstStyle/>
          <a:p>
            <a:pPr algn="ctr"/>
            <a:r>
              <a:rPr lang="en-US" sz="5400" b="1" dirty="0">
                <a:ln w="22225">
                  <a:noFill/>
                  <a:prstDash val="solid"/>
                </a:ln>
                <a:solidFill>
                  <a:schemeClr val="bg1"/>
                </a:solidFill>
                <a:effectLst>
                  <a:outerShdw blurRad="38100" dist="38100" dir="2700000" algn="tl">
                    <a:srgbClr val="000000">
                      <a:alpha val="43137"/>
                    </a:srgbClr>
                  </a:outerShdw>
                </a:effectLst>
              </a:rPr>
              <a:t>R</a:t>
            </a:r>
            <a:r>
              <a:rPr lang="en-SG" sz="5400" b="1" dirty="0">
                <a:ln w="22225">
                  <a:noFill/>
                  <a:prstDash val="solid"/>
                </a:ln>
                <a:solidFill>
                  <a:schemeClr val="bg1"/>
                </a:solidFill>
                <a:effectLst>
                  <a:outerShdw blurRad="38100" dist="38100" dir="2700000" algn="tl">
                    <a:srgbClr val="000000">
                      <a:alpha val="43137"/>
                    </a:srgbClr>
                  </a:outerShdw>
                </a:effectLst>
              </a:rPr>
              <a:t>ECCOMENDATIONS</a:t>
            </a:r>
          </a:p>
        </p:txBody>
      </p:sp>
    </p:spTree>
    <p:extLst>
      <p:ext uri="{BB962C8B-B14F-4D97-AF65-F5344CB8AC3E}">
        <p14:creationId xmlns:p14="http://schemas.microsoft.com/office/powerpoint/2010/main" val="42425986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extLst>
              <a:ext uri="{837473B0-CC2E-450A-ABE3-18F120FF3D39}">
                <a1611:picAttrSrcUrl xmlns=""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B8E2D9-B2F2-E11F-8C8A-F3097BDF9126}"/>
              </a:ext>
            </a:extLst>
          </p:cNvPr>
          <p:cNvSpPr txBox="1">
            <a:spLocks/>
          </p:cNvSpPr>
          <p:nvPr/>
        </p:nvSpPr>
        <p:spPr>
          <a:xfrm>
            <a:off x="192271" y="1784370"/>
            <a:ext cx="5526699" cy="714356"/>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Bahnschrift SemiBold SemiConden" panose="020B0502040204020203" pitchFamily="34" charset="0"/>
                <a:ea typeface="+mj-ea"/>
                <a:cs typeface="+mj-cs"/>
              </a:defRPr>
            </a:lvl1pPr>
          </a:lstStyle>
          <a:p>
            <a:r>
              <a:rPr lang="en-SG" sz="5400" b="1" dirty="0">
                <a:solidFill>
                  <a:srgbClr val="1C2794"/>
                </a:solidFill>
                <a:latin typeface="Century Gothic" panose="020B0502020202020204" pitchFamily="34" charset="0"/>
              </a:rPr>
              <a:t>RECOMMENDATION</a:t>
            </a:r>
            <a:endParaRPr lang="en-SG" sz="4800" b="1" dirty="0">
              <a:solidFill>
                <a:srgbClr val="1C2794"/>
              </a:solidFill>
              <a:latin typeface="Century Gothic" panose="020B0502020202020204" pitchFamily="34" charset="0"/>
            </a:endParaRPr>
          </a:p>
        </p:txBody>
      </p:sp>
      <p:sp>
        <p:nvSpPr>
          <p:cNvPr id="8" name="Content Placeholder 2">
            <a:extLst>
              <a:ext uri="{FF2B5EF4-FFF2-40B4-BE49-F238E27FC236}">
                <a16:creationId xmlns:a16="http://schemas.microsoft.com/office/drawing/2014/main" id="{9537C891-3B99-E7DA-C38C-6D29CC2BEB0B}"/>
              </a:ext>
            </a:extLst>
          </p:cNvPr>
          <p:cNvSpPr>
            <a:spLocks noGrp="1"/>
          </p:cNvSpPr>
          <p:nvPr>
            <p:ph idx="1"/>
          </p:nvPr>
        </p:nvSpPr>
        <p:spPr>
          <a:xfrm>
            <a:off x="411273" y="3918857"/>
            <a:ext cx="5088693" cy="2280794"/>
          </a:xfrm>
          <a:prstGeom prst="roundRect">
            <a:avLst/>
          </a:prstGeom>
          <a:solidFill>
            <a:schemeClr val="bg1">
              <a:alpha val="45000"/>
            </a:schemeClr>
          </a:solidFill>
        </p:spPr>
        <p:txBody>
          <a:bodyPr>
            <a:normAutofit fontScale="92500" lnSpcReduction="20000"/>
          </a:bodyPr>
          <a:lstStyle/>
          <a:p>
            <a:pPr marL="0" indent="0" algn="ctr">
              <a:buNone/>
            </a:pPr>
            <a:r>
              <a:rPr lang="en-US" sz="1800" dirty="0">
                <a:latin typeface="+mj-lt"/>
              </a:rPr>
              <a:t>Japan is the </a:t>
            </a:r>
            <a:r>
              <a:rPr lang="en-US" sz="1800" b="1" dirty="0">
                <a:solidFill>
                  <a:srgbClr val="2735CC"/>
                </a:solidFill>
                <a:latin typeface="Century Gothic" panose="020B0502020202020204" pitchFamily="34" charset="0"/>
              </a:rPr>
              <a:t>3</a:t>
            </a:r>
            <a:r>
              <a:rPr lang="en-US" sz="1800" b="1" baseline="30000" dirty="0">
                <a:solidFill>
                  <a:srgbClr val="2735CC"/>
                </a:solidFill>
                <a:latin typeface="Century Gothic" panose="020B0502020202020204" pitchFamily="34" charset="0"/>
              </a:rPr>
              <a:t>rd</a:t>
            </a:r>
            <a:r>
              <a:rPr lang="en-US" sz="1800" dirty="0">
                <a:latin typeface="+mj-lt"/>
              </a:rPr>
              <a:t> biggest market in terms of game revenue.</a:t>
            </a:r>
          </a:p>
          <a:p>
            <a:pPr marL="0" indent="0">
              <a:lnSpc>
                <a:spcPct val="150000"/>
              </a:lnSpc>
              <a:buNone/>
            </a:pPr>
            <a:r>
              <a:rPr lang="en-US" sz="1800" dirty="0">
                <a:latin typeface="+mj-lt"/>
              </a:rPr>
              <a:t/>
            </a:r>
            <a:br>
              <a:rPr lang="en-US" sz="1800" dirty="0">
                <a:latin typeface="+mj-lt"/>
              </a:rPr>
            </a:br>
            <a:r>
              <a:rPr lang="en-US" sz="1800" dirty="0">
                <a:solidFill>
                  <a:srgbClr val="1C2794"/>
                </a:solidFill>
                <a:latin typeface="+mj-lt"/>
              </a:rPr>
              <a:t>Observation: </a:t>
            </a:r>
            <a:r>
              <a:rPr lang="en-US" sz="1800" dirty="0">
                <a:latin typeface="+mj-lt"/>
              </a:rPr>
              <a:t/>
            </a:r>
            <a:br>
              <a:rPr lang="en-US" sz="1800" dirty="0">
                <a:latin typeface="+mj-lt"/>
              </a:rPr>
            </a:br>
            <a:r>
              <a:rPr lang="en-US" sz="1800" dirty="0">
                <a:latin typeface="+mj-lt"/>
              </a:rPr>
              <a:t>Recent increase in demand of shooting games</a:t>
            </a:r>
          </a:p>
          <a:p>
            <a:pPr marL="0" indent="0">
              <a:lnSpc>
                <a:spcPct val="150000"/>
              </a:lnSpc>
              <a:buNone/>
            </a:pPr>
            <a:r>
              <a:rPr lang="en-US" sz="1800" dirty="0">
                <a:latin typeface="+mj-lt"/>
              </a:rPr>
              <a:t>Japan’s preference for handheld device</a:t>
            </a:r>
          </a:p>
          <a:p>
            <a:pPr marL="0" indent="0">
              <a:buNone/>
            </a:pPr>
            <a:endParaRPr lang="en-US" sz="1800" dirty="0">
              <a:latin typeface="+mj-lt"/>
            </a:endParaRPr>
          </a:p>
          <a:p>
            <a:pPr marL="0" indent="0">
              <a:buNone/>
            </a:pPr>
            <a:endParaRPr lang="en-US" sz="1800" dirty="0">
              <a:latin typeface="+mj-lt"/>
            </a:endParaRPr>
          </a:p>
        </p:txBody>
      </p:sp>
      <p:pic>
        <p:nvPicPr>
          <p:cNvPr id="9" name="Picture 8">
            <a:extLst>
              <a:ext uri="{FF2B5EF4-FFF2-40B4-BE49-F238E27FC236}">
                <a16:creationId xmlns:a16="http://schemas.microsoft.com/office/drawing/2014/main" id="{CEC19B88-9B2C-BC78-30DA-B79CB13456F9}"/>
              </a:ext>
            </a:extLst>
          </p:cNvPr>
          <p:cNvPicPr>
            <a:picLocks noChangeAspect="1"/>
          </p:cNvPicPr>
          <p:nvPr/>
        </p:nvPicPr>
        <p:blipFill>
          <a:blip r:embed="rId4"/>
          <a:stretch>
            <a:fillRect/>
          </a:stretch>
        </p:blipFill>
        <p:spPr>
          <a:xfrm>
            <a:off x="6047338" y="1388639"/>
            <a:ext cx="5809515" cy="3792961"/>
          </a:xfrm>
          <a:prstGeom prst="rect">
            <a:avLst/>
          </a:prstGeom>
        </p:spPr>
      </p:pic>
      <p:sp>
        <p:nvSpPr>
          <p:cNvPr id="10" name="Oval 9">
            <a:extLst>
              <a:ext uri="{FF2B5EF4-FFF2-40B4-BE49-F238E27FC236}">
                <a16:creationId xmlns:a16="http://schemas.microsoft.com/office/drawing/2014/main" id="{5CCEC182-DA9F-23E5-A70B-36115C0C567E}"/>
              </a:ext>
            </a:extLst>
          </p:cNvPr>
          <p:cNvSpPr/>
          <p:nvPr/>
        </p:nvSpPr>
        <p:spPr>
          <a:xfrm>
            <a:off x="6537326" y="2925762"/>
            <a:ext cx="3581400" cy="50323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Content Placeholder 2">
            <a:extLst>
              <a:ext uri="{FF2B5EF4-FFF2-40B4-BE49-F238E27FC236}">
                <a16:creationId xmlns:a16="http://schemas.microsoft.com/office/drawing/2014/main" id="{39176859-5622-CAC4-79AB-CEE12DB29912}"/>
              </a:ext>
            </a:extLst>
          </p:cNvPr>
          <p:cNvSpPr txBox="1">
            <a:spLocks/>
          </p:cNvSpPr>
          <p:nvPr/>
        </p:nvSpPr>
        <p:spPr>
          <a:xfrm>
            <a:off x="642567" y="2565410"/>
            <a:ext cx="4358058" cy="998528"/>
          </a:xfrm>
          <a:prstGeom prst="roundRect">
            <a:avLst/>
          </a:prstGeom>
          <a:solidFill>
            <a:schemeClr val="bg1"/>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ahnschrift SemiBold Condensed"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ahnschrift SemiBold Condensed"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hnschrift SemiBold Condensed"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Bold Condensed"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Bold Condensed"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err="1">
                <a:latin typeface="Franklin Gothic Medium" panose="020B0603020102020204" pitchFamily="34" charset="0"/>
              </a:rPr>
              <a:t>CoD</a:t>
            </a:r>
            <a:r>
              <a:rPr lang="en-US" sz="2000" dirty="0">
                <a:latin typeface="Franklin Gothic Medium" panose="020B0603020102020204" pitchFamily="34" charset="0"/>
              </a:rPr>
              <a:t> games to be </a:t>
            </a:r>
            <a:r>
              <a:rPr lang="en-US" sz="2000" dirty="0">
                <a:solidFill>
                  <a:srgbClr val="1C2794"/>
                </a:solidFill>
                <a:latin typeface="Franklin Gothic Medium" panose="020B0603020102020204" pitchFamily="34" charset="0"/>
              </a:rPr>
              <a:t>compatible</a:t>
            </a:r>
            <a:r>
              <a:rPr lang="en-US" sz="2000" dirty="0">
                <a:latin typeface="Franklin Gothic Medium" panose="020B0603020102020204" pitchFamily="34" charset="0"/>
              </a:rPr>
              <a:t> with handheld devices such as Nintendo Switch</a:t>
            </a:r>
          </a:p>
        </p:txBody>
      </p:sp>
      <p:sp>
        <p:nvSpPr>
          <p:cNvPr id="2" name="TextBox 1">
            <a:extLst>
              <a:ext uri="{FF2B5EF4-FFF2-40B4-BE49-F238E27FC236}">
                <a16:creationId xmlns:a16="http://schemas.microsoft.com/office/drawing/2014/main" id="{1ACCEE33-C3A1-7F12-2CF9-890863D4AC83}"/>
              </a:ext>
            </a:extLst>
          </p:cNvPr>
          <p:cNvSpPr txBox="1"/>
          <p:nvPr/>
        </p:nvSpPr>
        <p:spPr>
          <a:xfrm>
            <a:off x="0" y="6611779"/>
            <a:ext cx="4133082" cy="246221"/>
          </a:xfrm>
          <a:prstGeom prst="rect">
            <a:avLst/>
          </a:prstGeom>
          <a:noFill/>
        </p:spPr>
        <p:txBody>
          <a:bodyPr wrap="square" rtlCol="0">
            <a:spAutoFit/>
          </a:bodyPr>
          <a:lstStyle/>
          <a:p>
            <a:r>
              <a:rPr lang="en-US" sz="500" dirty="0"/>
              <a:t>Citations:</a:t>
            </a:r>
            <a:br>
              <a:rPr lang="en-US" sz="500" dirty="0"/>
            </a:br>
            <a:r>
              <a:rPr lang="en-SG" sz="500" dirty="0"/>
              <a:t>https://www.oneskyapp.com/blog/game-localization-agency/</a:t>
            </a:r>
          </a:p>
        </p:txBody>
      </p:sp>
    </p:spTree>
    <p:extLst>
      <p:ext uri="{BB962C8B-B14F-4D97-AF65-F5344CB8AC3E}">
        <p14:creationId xmlns:p14="http://schemas.microsoft.com/office/powerpoint/2010/main" val="35757713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1000"/>
            <a:lum/>
            <a:extLst>
              <a:ext uri="{837473B0-CC2E-450A-ABE3-18F120FF3D39}">
                <a1611:picAttrSrcUrl xmlns="" xmlns:a1611="http://schemas.microsoft.com/office/drawing/2016/11/main" r:id="rId4"/>
              </a:ext>
            </a:extLst>
          </a:blip>
          <a:srcRect/>
          <a:stretch>
            <a:fillRect l="-40000" r="-40000"/>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5"/>
          <a:srcRect r="5726"/>
          <a:stretch/>
        </p:blipFill>
        <p:spPr>
          <a:xfrm>
            <a:off x="266704" y="628483"/>
            <a:ext cx="6430257" cy="5601033"/>
          </a:xfrm>
          <a:prstGeom prst="rect">
            <a:avLst/>
          </a:prstGeom>
        </p:spPr>
      </p:pic>
      <p:sp>
        <p:nvSpPr>
          <p:cNvPr id="5" name="TextBox 4"/>
          <p:cNvSpPr txBox="1"/>
          <p:nvPr/>
        </p:nvSpPr>
        <p:spPr>
          <a:xfrm>
            <a:off x="6887461" y="1454445"/>
            <a:ext cx="4761614" cy="3693319"/>
          </a:xfrm>
          <a:prstGeom prst="rect">
            <a:avLst/>
          </a:prstGeom>
          <a:solidFill>
            <a:schemeClr val="bg1">
              <a:alpha val="40000"/>
            </a:schemeClr>
          </a:solidFill>
          <a:effectLst>
            <a:outerShdw blurRad="50800" dist="50800" dir="5400000" algn="ctr" rotWithShape="0">
              <a:schemeClr val="bg1"/>
            </a:outerShdw>
          </a:effectLst>
        </p:spPr>
        <p:txBody>
          <a:bodyPr wrap="square" rtlCol="0">
            <a:spAutoFit/>
          </a:bodyPr>
          <a:lstStyle/>
          <a:p>
            <a:r>
              <a:rPr lang="en-US" b="1" i="1" dirty="0"/>
              <a:t>Microsoft appears to have made good on a promise to offer Call of Duty on Nintendo devices, a move seemingly aimed at calming antitrust concerns about its acquisition of Activision Blizzard.</a:t>
            </a:r>
          </a:p>
          <a:p>
            <a:r>
              <a:rPr lang="en-US" b="1" i="1" dirty="0"/>
              <a:t>Microsoft President and Vice-Chair Brad Smith tweeted the news early Tuesday morning, stating that Microsoft had "signed a binding 10-year contract to bring Xbox games to Nintendo's gamers." The contract is "just part of our commitment to bring Xbox games and Activision titles" to "more players on more platforms," Smith wrote.</a:t>
            </a:r>
          </a:p>
        </p:txBody>
      </p:sp>
      <p:sp>
        <p:nvSpPr>
          <p:cNvPr id="2" name="TextBox 1">
            <a:extLst>
              <a:ext uri="{FF2B5EF4-FFF2-40B4-BE49-F238E27FC236}">
                <a16:creationId xmlns:a16="http://schemas.microsoft.com/office/drawing/2014/main" id="{5C9849A8-DFAC-5C57-008F-CF4968799373}"/>
              </a:ext>
            </a:extLst>
          </p:cNvPr>
          <p:cNvSpPr txBox="1"/>
          <p:nvPr/>
        </p:nvSpPr>
        <p:spPr>
          <a:xfrm>
            <a:off x="0" y="6611779"/>
            <a:ext cx="4133082" cy="246221"/>
          </a:xfrm>
          <a:prstGeom prst="rect">
            <a:avLst/>
          </a:prstGeom>
          <a:noFill/>
        </p:spPr>
        <p:txBody>
          <a:bodyPr wrap="square" rtlCol="0">
            <a:spAutoFit/>
          </a:bodyPr>
          <a:lstStyle/>
          <a:p>
            <a:r>
              <a:rPr lang="en-US" sz="500" dirty="0"/>
              <a:t>Citations:</a:t>
            </a:r>
            <a:br>
              <a:rPr lang="en-US" sz="500" dirty="0"/>
            </a:br>
            <a:r>
              <a:rPr lang="en-SG" sz="500" dirty="0"/>
              <a:t>https://arstechnica.com/gaming/2023/02/microsoft-signs-10-year-deal-with-nintendo-for-full-feature-call-of-duty//</a:t>
            </a:r>
          </a:p>
        </p:txBody>
      </p:sp>
    </p:spTree>
    <p:extLst>
      <p:ext uri="{BB962C8B-B14F-4D97-AF65-F5344CB8AC3E}">
        <p14:creationId xmlns:p14="http://schemas.microsoft.com/office/powerpoint/2010/main" val="329629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B8E2D9-B2F2-E11F-8C8A-F3097BDF9126}"/>
              </a:ext>
            </a:extLst>
          </p:cNvPr>
          <p:cNvSpPr txBox="1">
            <a:spLocks/>
          </p:cNvSpPr>
          <p:nvPr/>
        </p:nvSpPr>
        <p:spPr>
          <a:xfrm>
            <a:off x="200968" y="230191"/>
            <a:ext cx="10158046" cy="714356"/>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Bahnschrift SemiBold SemiConden" panose="020B0502040204020203" pitchFamily="34" charset="0"/>
                <a:ea typeface="+mj-ea"/>
                <a:cs typeface="+mj-cs"/>
              </a:defRPr>
            </a:lvl1pPr>
          </a:lstStyle>
          <a:p>
            <a:r>
              <a:rPr lang="en-SG" b="1" dirty="0">
                <a:latin typeface="Century Gothic" panose="020B0502020202020204" pitchFamily="34" charset="0"/>
              </a:rPr>
              <a:t>RECOMMENDATION – </a:t>
            </a:r>
            <a:r>
              <a:rPr lang="en-SG" b="1" dirty="0">
                <a:solidFill>
                  <a:srgbClr val="1C2794"/>
                </a:solidFill>
                <a:latin typeface="Century Gothic" panose="020B0502020202020204" pitchFamily="34" charset="0"/>
              </a:rPr>
              <a:t>MACHINE LEARNING</a:t>
            </a:r>
          </a:p>
        </p:txBody>
      </p:sp>
      <p:pic>
        <p:nvPicPr>
          <p:cNvPr id="6" name="Picture 5">
            <a:extLst>
              <a:ext uri="{FF2B5EF4-FFF2-40B4-BE49-F238E27FC236}">
                <a16:creationId xmlns:a16="http://schemas.microsoft.com/office/drawing/2014/main" id="{5F07FDE1-8C41-C1BA-6382-ADD50DD24FDD}"/>
              </a:ext>
            </a:extLst>
          </p:cNvPr>
          <p:cNvPicPr>
            <a:picLocks noChangeAspect="1"/>
          </p:cNvPicPr>
          <p:nvPr/>
        </p:nvPicPr>
        <p:blipFill rotWithShape="1">
          <a:blip r:embed="rId2"/>
          <a:srcRect l="3238" r="12345"/>
          <a:stretch/>
        </p:blipFill>
        <p:spPr>
          <a:xfrm>
            <a:off x="0" y="1121420"/>
            <a:ext cx="6944941" cy="4615160"/>
          </a:xfrm>
          <a:prstGeom prst="rect">
            <a:avLst/>
          </a:prstGeom>
        </p:spPr>
      </p:pic>
      <p:pic>
        <p:nvPicPr>
          <p:cNvPr id="7" name="Picture 6">
            <a:extLst>
              <a:ext uri="{FF2B5EF4-FFF2-40B4-BE49-F238E27FC236}">
                <a16:creationId xmlns:a16="http://schemas.microsoft.com/office/drawing/2014/main" id="{F8C37BF8-BD8F-D617-C94C-23001E58B495}"/>
              </a:ext>
            </a:extLst>
          </p:cNvPr>
          <p:cNvPicPr>
            <a:picLocks noChangeAspect="1"/>
          </p:cNvPicPr>
          <p:nvPr/>
        </p:nvPicPr>
        <p:blipFill>
          <a:blip r:embed="rId3"/>
          <a:stretch>
            <a:fillRect/>
          </a:stretch>
        </p:blipFill>
        <p:spPr>
          <a:xfrm>
            <a:off x="7134225" y="1854200"/>
            <a:ext cx="5057775" cy="2819400"/>
          </a:xfrm>
          <a:prstGeom prst="rect">
            <a:avLst/>
          </a:prstGeom>
        </p:spPr>
      </p:pic>
      <p:cxnSp>
        <p:nvCxnSpPr>
          <p:cNvPr id="11" name="Straight Connector 10">
            <a:extLst>
              <a:ext uri="{FF2B5EF4-FFF2-40B4-BE49-F238E27FC236}">
                <a16:creationId xmlns:a16="http://schemas.microsoft.com/office/drawing/2014/main" id="{A104F5D3-32B8-DA12-7A77-2BF1BE94E3A7}"/>
              </a:ext>
            </a:extLst>
          </p:cNvPr>
          <p:cNvCxnSpPr>
            <a:cxnSpLocks/>
          </p:cNvCxnSpPr>
          <p:nvPr/>
        </p:nvCxnSpPr>
        <p:spPr>
          <a:xfrm>
            <a:off x="457200" y="927066"/>
            <a:ext cx="10993153" cy="0"/>
          </a:xfrm>
          <a:prstGeom prst="line">
            <a:avLst/>
          </a:prstGeom>
          <a:ln w="50800">
            <a:solidFill>
              <a:srgbClr val="1C2794"/>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60817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B4C9289E-4088-A9D6-A3BE-5E054C3AE2B0}"/>
              </a:ext>
            </a:extLst>
          </p:cNvPr>
          <p:cNvSpPr/>
          <p:nvPr/>
        </p:nvSpPr>
        <p:spPr>
          <a:xfrm>
            <a:off x="427356" y="1125040"/>
            <a:ext cx="11022997" cy="1688556"/>
          </a:xfrm>
          <a:prstGeom prst="roundRect">
            <a:avLst/>
          </a:prstGeom>
          <a:solidFill>
            <a:srgbClr val="1C2794">
              <a:alpha val="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1" name="Rectangle: Rounded Corners 30">
            <a:extLst>
              <a:ext uri="{FF2B5EF4-FFF2-40B4-BE49-F238E27FC236}">
                <a16:creationId xmlns:a16="http://schemas.microsoft.com/office/drawing/2014/main" id="{275EAD42-F512-8C6C-6B54-2A73585D557B}"/>
              </a:ext>
            </a:extLst>
          </p:cNvPr>
          <p:cNvSpPr/>
          <p:nvPr/>
        </p:nvSpPr>
        <p:spPr>
          <a:xfrm>
            <a:off x="6558667" y="2964984"/>
            <a:ext cx="4951731" cy="3531217"/>
          </a:xfrm>
          <a:prstGeom prst="roundRect">
            <a:avLst/>
          </a:prstGeom>
          <a:solidFill>
            <a:schemeClr val="bg1">
              <a:lumMod val="75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Rectangle: Rounded Corners 29">
            <a:extLst>
              <a:ext uri="{FF2B5EF4-FFF2-40B4-BE49-F238E27FC236}">
                <a16:creationId xmlns:a16="http://schemas.microsoft.com/office/drawing/2014/main" id="{E3DFAF35-D22B-A7B8-4B9B-B0D83FFEE790}"/>
              </a:ext>
            </a:extLst>
          </p:cNvPr>
          <p:cNvSpPr/>
          <p:nvPr/>
        </p:nvSpPr>
        <p:spPr>
          <a:xfrm>
            <a:off x="415631" y="2968433"/>
            <a:ext cx="5650589" cy="3531216"/>
          </a:xfrm>
          <a:prstGeom prst="roundRect">
            <a:avLst/>
          </a:prstGeom>
          <a:solidFill>
            <a:schemeClr val="accent1">
              <a:lumMod val="75000"/>
              <a:alpha val="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Oval 21">
            <a:extLst>
              <a:ext uri="{FF2B5EF4-FFF2-40B4-BE49-F238E27FC236}">
                <a16:creationId xmlns:a16="http://schemas.microsoft.com/office/drawing/2014/main" id="{ADBC7216-A39D-B3AC-41A1-095134A7B079}"/>
              </a:ext>
            </a:extLst>
          </p:cNvPr>
          <p:cNvSpPr/>
          <p:nvPr/>
        </p:nvSpPr>
        <p:spPr>
          <a:xfrm>
            <a:off x="9634161" y="3200929"/>
            <a:ext cx="1420982" cy="1228445"/>
          </a:xfrm>
          <a:prstGeom prst="ellipse">
            <a:avLst/>
          </a:prstGeom>
          <a:solidFill>
            <a:srgbClr val="E1DF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9900EFDA-9385-21E1-7A66-C59339FCA64D}"/>
              </a:ext>
            </a:extLst>
          </p:cNvPr>
          <p:cNvSpPr/>
          <p:nvPr/>
        </p:nvSpPr>
        <p:spPr>
          <a:xfrm>
            <a:off x="6887131" y="3259628"/>
            <a:ext cx="1420982" cy="1228445"/>
          </a:xfrm>
          <a:prstGeom prst="ellipse">
            <a:avLst/>
          </a:prstGeom>
          <a:solidFill>
            <a:srgbClr val="E1DF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F28A52FF-DC41-AE95-07E4-0C50B756E39B}"/>
              </a:ext>
            </a:extLst>
          </p:cNvPr>
          <p:cNvSpPr/>
          <p:nvPr/>
        </p:nvSpPr>
        <p:spPr>
          <a:xfrm>
            <a:off x="4074384" y="3195402"/>
            <a:ext cx="1420982" cy="1228445"/>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Oval 18">
            <a:extLst>
              <a:ext uri="{FF2B5EF4-FFF2-40B4-BE49-F238E27FC236}">
                <a16:creationId xmlns:a16="http://schemas.microsoft.com/office/drawing/2014/main" id="{3C3DB6CE-6EA2-1306-4F94-9079FA8ABF03}"/>
              </a:ext>
            </a:extLst>
          </p:cNvPr>
          <p:cNvSpPr/>
          <p:nvPr/>
        </p:nvSpPr>
        <p:spPr>
          <a:xfrm>
            <a:off x="848034" y="3246190"/>
            <a:ext cx="1420982" cy="1228445"/>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itle 1">
            <a:extLst>
              <a:ext uri="{FF2B5EF4-FFF2-40B4-BE49-F238E27FC236}">
                <a16:creationId xmlns:a16="http://schemas.microsoft.com/office/drawing/2014/main" id="{62B8E2D9-B2F2-E11F-8C8A-F3097BDF9126}"/>
              </a:ext>
            </a:extLst>
          </p:cNvPr>
          <p:cNvSpPr txBox="1">
            <a:spLocks/>
          </p:cNvSpPr>
          <p:nvPr/>
        </p:nvSpPr>
        <p:spPr>
          <a:xfrm>
            <a:off x="200968" y="230191"/>
            <a:ext cx="10158046" cy="7143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Bahnschrift SemiBold SemiConden" panose="020B0502040204020203" pitchFamily="34" charset="0"/>
                <a:ea typeface="+mj-ea"/>
                <a:cs typeface="+mj-cs"/>
              </a:defRPr>
            </a:lvl1pPr>
          </a:lstStyle>
          <a:p>
            <a:r>
              <a:rPr lang="en-SG" b="1" dirty="0">
                <a:latin typeface="Century Gothic" panose="020B0502020202020204" pitchFamily="34" charset="0"/>
              </a:rPr>
              <a:t>SUMMARY</a:t>
            </a:r>
            <a:endParaRPr lang="en-SG" b="1" dirty="0">
              <a:solidFill>
                <a:srgbClr val="1C2794"/>
              </a:solidFill>
              <a:latin typeface="Century Gothic" panose="020B0502020202020204" pitchFamily="34" charset="0"/>
            </a:endParaRPr>
          </a:p>
        </p:txBody>
      </p:sp>
      <p:cxnSp>
        <p:nvCxnSpPr>
          <p:cNvPr id="11" name="Straight Connector 10">
            <a:extLst>
              <a:ext uri="{FF2B5EF4-FFF2-40B4-BE49-F238E27FC236}">
                <a16:creationId xmlns:a16="http://schemas.microsoft.com/office/drawing/2014/main" id="{A104F5D3-32B8-DA12-7A77-2BF1BE94E3A7}"/>
              </a:ext>
            </a:extLst>
          </p:cNvPr>
          <p:cNvCxnSpPr>
            <a:cxnSpLocks/>
          </p:cNvCxnSpPr>
          <p:nvPr/>
        </p:nvCxnSpPr>
        <p:spPr>
          <a:xfrm>
            <a:off x="457200" y="927066"/>
            <a:ext cx="10993153" cy="0"/>
          </a:xfrm>
          <a:prstGeom prst="line">
            <a:avLst/>
          </a:prstGeom>
          <a:ln w="50800">
            <a:solidFill>
              <a:srgbClr val="1C2794"/>
            </a:solidFill>
          </a:ln>
        </p:spPr>
        <p:style>
          <a:lnRef idx="1">
            <a:schemeClr val="accent2"/>
          </a:lnRef>
          <a:fillRef idx="0">
            <a:schemeClr val="accent2"/>
          </a:fillRef>
          <a:effectRef idx="0">
            <a:schemeClr val="accent2"/>
          </a:effectRef>
          <a:fontRef idx="minor">
            <a:schemeClr val="tx1"/>
          </a:fontRef>
        </p:style>
      </p:cxnSp>
      <p:sp>
        <p:nvSpPr>
          <p:cNvPr id="2" name="Rectangle 1">
            <a:extLst>
              <a:ext uri="{FF2B5EF4-FFF2-40B4-BE49-F238E27FC236}">
                <a16:creationId xmlns:a16="http://schemas.microsoft.com/office/drawing/2014/main" id="{FCC8AA25-C8A6-8ADC-19BE-434A2BCF27DA}"/>
              </a:ext>
            </a:extLst>
          </p:cNvPr>
          <p:cNvSpPr/>
          <p:nvPr/>
        </p:nvSpPr>
        <p:spPr>
          <a:xfrm>
            <a:off x="9425419" y="4326512"/>
            <a:ext cx="2012886" cy="220677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solidFill>
                  <a:srgbClr val="1C2794"/>
                </a:solidFill>
              </a:rPr>
              <a:t>Shooting Game Demand</a:t>
            </a:r>
            <a:r>
              <a:rPr lang="en-US" sz="1600" dirty="0">
                <a:solidFill>
                  <a:schemeClr val="tx1"/>
                </a:solidFill>
              </a:rPr>
              <a:t/>
            </a:r>
            <a:br>
              <a:rPr lang="en-US" sz="1600" dirty="0">
                <a:solidFill>
                  <a:schemeClr val="tx1"/>
                </a:solidFill>
              </a:rPr>
            </a:br>
            <a:r>
              <a:rPr lang="en-US" sz="1500" dirty="0">
                <a:solidFill>
                  <a:schemeClr val="tx1"/>
                </a:solidFill>
              </a:rPr>
              <a:t>Recent trends show an increase in demand for shooting games in Japan</a:t>
            </a:r>
            <a:r>
              <a:rPr lang="en-US" sz="1600" dirty="0">
                <a:solidFill>
                  <a:schemeClr val="tx1"/>
                </a:solidFill>
              </a:rPr>
              <a:t/>
            </a:r>
            <a:br>
              <a:rPr lang="en-US" sz="1600" dirty="0">
                <a:solidFill>
                  <a:schemeClr val="tx1"/>
                </a:solidFill>
              </a:rPr>
            </a:br>
            <a:endParaRPr lang="en-SG" sz="1600" dirty="0">
              <a:solidFill>
                <a:schemeClr val="tx1"/>
              </a:solidFill>
            </a:endParaRPr>
          </a:p>
        </p:txBody>
      </p:sp>
      <p:sp>
        <p:nvSpPr>
          <p:cNvPr id="3" name="Rectangle 2">
            <a:extLst>
              <a:ext uri="{FF2B5EF4-FFF2-40B4-BE49-F238E27FC236}">
                <a16:creationId xmlns:a16="http://schemas.microsoft.com/office/drawing/2014/main" id="{94B5E91D-CD02-48C5-07D3-64E6F8C0A758}"/>
              </a:ext>
            </a:extLst>
          </p:cNvPr>
          <p:cNvSpPr/>
          <p:nvPr/>
        </p:nvSpPr>
        <p:spPr>
          <a:xfrm>
            <a:off x="599423" y="909100"/>
            <a:ext cx="10993153" cy="20558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b="1" dirty="0">
                <a:solidFill>
                  <a:srgbClr val="1C2794"/>
                </a:solidFill>
                <a:latin typeface="Century Gothic" panose="020B0502020202020204" pitchFamily="34" charset="0"/>
              </a:rPr>
              <a:t>RECOMMENDATION</a:t>
            </a:r>
            <a:br>
              <a:rPr lang="en-US" b="1" dirty="0">
                <a:solidFill>
                  <a:srgbClr val="1C2794"/>
                </a:solidFill>
                <a:latin typeface="Century Gothic" panose="020B0502020202020204" pitchFamily="34" charset="0"/>
              </a:rPr>
            </a:br>
            <a:r>
              <a:rPr lang="en-US" dirty="0">
                <a:solidFill>
                  <a:schemeClr val="tx1"/>
                </a:solidFill>
              </a:rPr>
              <a:t>Ensure Call of Duty games are compatible with popular handheld devices such as Nintendo Switch</a:t>
            </a:r>
          </a:p>
          <a:p>
            <a:pPr>
              <a:lnSpc>
                <a:spcPct val="150000"/>
              </a:lnSpc>
            </a:pPr>
            <a:r>
              <a:rPr lang="en-US" dirty="0">
                <a:solidFill>
                  <a:schemeClr val="tx1"/>
                </a:solidFill>
              </a:rPr>
              <a:t>Leverage the existing contract between Microsoft and Nintendo to bring Call of Duty to more players on newer platform</a:t>
            </a:r>
            <a:endParaRPr lang="en-SG" dirty="0">
              <a:solidFill>
                <a:schemeClr val="tx1"/>
              </a:solidFill>
            </a:endParaRPr>
          </a:p>
        </p:txBody>
      </p:sp>
      <p:pic>
        <p:nvPicPr>
          <p:cNvPr id="7" name="Picture 6">
            <a:extLst>
              <a:ext uri="{FF2B5EF4-FFF2-40B4-BE49-F238E27FC236}">
                <a16:creationId xmlns:a16="http://schemas.microsoft.com/office/drawing/2014/main" id="{1967B1AE-F042-6478-138D-68886E10D15C}"/>
              </a:ext>
            </a:extLst>
          </p:cNvPr>
          <p:cNvPicPr>
            <a:picLocks noChangeAspect="1"/>
          </p:cNvPicPr>
          <p:nvPr/>
        </p:nvPicPr>
        <p:blipFill>
          <a:blip r:embed="rId3"/>
          <a:stretch>
            <a:fillRect/>
          </a:stretch>
        </p:blipFill>
        <p:spPr>
          <a:xfrm>
            <a:off x="1208056" y="3445340"/>
            <a:ext cx="788356" cy="788356"/>
          </a:xfrm>
          <a:prstGeom prst="rect">
            <a:avLst/>
          </a:prstGeom>
        </p:spPr>
      </p:pic>
      <p:pic>
        <p:nvPicPr>
          <p:cNvPr id="12" name="Picture 11">
            <a:extLst>
              <a:ext uri="{FF2B5EF4-FFF2-40B4-BE49-F238E27FC236}">
                <a16:creationId xmlns:a16="http://schemas.microsoft.com/office/drawing/2014/main" id="{7BE5B867-6527-364F-5967-A36C8CC31BB0}"/>
              </a:ext>
            </a:extLst>
          </p:cNvPr>
          <p:cNvPicPr>
            <a:picLocks noChangeAspect="1"/>
          </p:cNvPicPr>
          <p:nvPr/>
        </p:nvPicPr>
        <p:blipFill>
          <a:blip r:embed="rId4"/>
          <a:stretch>
            <a:fillRect/>
          </a:stretch>
        </p:blipFill>
        <p:spPr>
          <a:xfrm>
            <a:off x="7281530" y="3568153"/>
            <a:ext cx="715915" cy="715915"/>
          </a:xfrm>
          <a:prstGeom prst="rect">
            <a:avLst/>
          </a:prstGeom>
        </p:spPr>
      </p:pic>
      <p:pic>
        <p:nvPicPr>
          <p:cNvPr id="16" name="Picture 15">
            <a:extLst>
              <a:ext uri="{FF2B5EF4-FFF2-40B4-BE49-F238E27FC236}">
                <a16:creationId xmlns:a16="http://schemas.microsoft.com/office/drawing/2014/main" id="{AD7C7F11-3CFF-ED78-00ED-3B1AC6AB45D9}"/>
              </a:ext>
            </a:extLst>
          </p:cNvPr>
          <p:cNvPicPr>
            <a:picLocks noChangeAspect="1"/>
          </p:cNvPicPr>
          <p:nvPr/>
        </p:nvPicPr>
        <p:blipFill>
          <a:blip r:embed="rId5"/>
          <a:stretch>
            <a:fillRect/>
          </a:stretch>
        </p:blipFill>
        <p:spPr>
          <a:xfrm>
            <a:off x="4372800" y="3400067"/>
            <a:ext cx="862094" cy="862094"/>
          </a:xfrm>
          <a:prstGeom prst="rect">
            <a:avLst/>
          </a:prstGeom>
        </p:spPr>
      </p:pic>
      <p:pic>
        <p:nvPicPr>
          <p:cNvPr id="18" name="Picture 17">
            <a:extLst>
              <a:ext uri="{FF2B5EF4-FFF2-40B4-BE49-F238E27FC236}">
                <a16:creationId xmlns:a16="http://schemas.microsoft.com/office/drawing/2014/main" id="{31BAECB1-B094-6874-4A66-49819E611B62}"/>
              </a:ext>
            </a:extLst>
          </p:cNvPr>
          <p:cNvPicPr>
            <a:picLocks noChangeAspect="1"/>
          </p:cNvPicPr>
          <p:nvPr/>
        </p:nvPicPr>
        <p:blipFill>
          <a:blip r:embed="rId6"/>
          <a:stretch>
            <a:fillRect/>
          </a:stretch>
        </p:blipFill>
        <p:spPr>
          <a:xfrm>
            <a:off x="10008916" y="3459527"/>
            <a:ext cx="700196" cy="700196"/>
          </a:xfrm>
          <a:prstGeom prst="rect">
            <a:avLst/>
          </a:prstGeom>
        </p:spPr>
      </p:pic>
      <p:sp>
        <p:nvSpPr>
          <p:cNvPr id="23" name="TextBox 22">
            <a:extLst>
              <a:ext uri="{FF2B5EF4-FFF2-40B4-BE49-F238E27FC236}">
                <a16:creationId xmlns:a16="http://schemas.microsoft.com/office/drawing/2014/main" id="{2ED9ED5B-41C1-9575-8824-6FC1E57BC832}"/>
              </a:ext>
            </a:extLst>
          </p:cNvPr>
          <p:cNvSpPr txBox="1"/>
          <p:nvPr/>
        </p:nvSpPr>
        <p:spPr>
          <a:xfrm>
            <a:off x="2173085" y="3154827"/>
            <a:ext cx="2216479" cy="338554"/>
          </a:xfrm>
          <a:prstGeom prst="rect">
            <a:avLst/>
          </a:prstGeom>
          <a:noFill/>
        </p:spPr>
        <p:txBody>
          <a:bodyPr wrap="square" rtlCol="0">
            <a:spAutoFit/>
          </a:bodyPr>
          <a:lstStyle/>
          <a:p>
            <a:r>
              <a:rPr lang="en-US" sz="1600" b="1" dirty="0">
                <a:solidFill>
                  <a:srgbClr val="1C2794"/>
                </a:solidFill>
                <a:latin typeface="Century Gothic" panose="020B0502020202020204" pitchFamily="34" charset="0"/>
              </a:rPr>
              <a:t>KEY OBSERVATIONS</a:t>
            </a:r>
            <a:endParaRPr lang="en-SG" sz="1600" b="1" dirty="0">
              <a:solidFill>
                <a:srgbClr val="1C2794"/>
              </a:solidFill>
              <a:latin typeface="Century Gothic" panose="020B0502020202020204" pitchFamily="34" charset="0"/>
            </a:endParaRPr>
          </a:p>
        </p:txBody>
      </p:sp>
      <p:sp>
        <p:nvSpPr>
          <p:cNvPr id="24" name="TextBox 23">
            <a:extLst>
              <a:ext uri="{FF2B5EF4-FFF2-40B4-BE49-F238E27FC236}">
                <a16:creationId xmlns:a16="http://schemas.microsoft.com/office/drawing/2014/main" id="{BF868D2E-2E57-2135-81BE-E5E7C763F951}"/>
              </a:ext>
            </a:extLst>
          </p:cNvPr>
          <p:cNvSpPr txBox="1"/>
          <p:nvPr/>
        </p:nvSpPr>
        <p:spPr>
          <a:xfrm>
            <a:off x="8412096" y="3195402"/>
            <a:ext cx="1563445" cy="338554"/>
          </a:xfrm>
          <a:prstGeom prst="rect">
            <a:avLst/>
          </a:prstGeom>
          <a:noFill/>
        </p:spPr>
        <p:txBody>
          <a:bodyPr wrap="square" rtlCol="0">
            <a:spAutoFit/>
          </a:bodyPr>
          <a:lstStyle/>
          <a:p>
            <a:r>
              <a:rPr lang="en-US" sz="1600" b="1" dirty="0">
                <a:solidFill>
                  <a:srgbClr val="1C2794"/>
                </a:solidFill>
                <a:latin typeface="Century Gothic" panose="020B0502020202020204" pitchFamily="34" charset="0"/>
              </a:rPr>
              <a:t>KEY FACTS</a:t>
            </a:r>
            <a:endParaRPr lang="en-SG" sz="1600" b="1" dirty="0">
              <a:solidFill>
                <a:srgbClr val="1C2794"/>
              </a:solidFill>
              <a:latin typeface="Century Gothic" panose="020B0502020202020204" pitchFamily="34" charset="0"/>
            </a:endParaRPr>
          </a:p>
        </p:txBody>
      </p:sp>
      <p:sp>
        <p:nvSpPr>
          <p:cNvPr id="27" name="Rectangle 26">
            <a:extLst>
              <a:ext uri="{FF2B5EF4-FFF2-40B4-BE49-F238E27FC236}">
                <a16:creationId xmlns:a16="http://schemas.microsoft.com/office/drawing/2014/main" id="{D15288D2-AA78-F183-8D3E-713646720995}"/>
              </a:ext>
            </a:extLst>
          </p:cNvPr>
          <p:cNvSpPr/>
          <p:nvPr/>
        </p:nvSpPr>
        <p:spPr>
          <a:xfrm>
            <a:off x="476318" y="4231865"/>
            <a:ext cx="2283785" cy="198989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solidFill>
                  <a:srgbClr val="1C2794"/>
                </a:solidFill>
              </a:rPr>
              <a:t>Shooting Game Dominance</a:t>
            </a:r>
            <a:r>
              <a:rPr lang="en-US" sz="1600" dirty="0">
                <a:solidFill>
                  <a:srgbClr val="1C2794"/>
                </a:solidFill>
              </a:rPr>
              <a:t/>
            </a:r>
            <a:br>
              <a:rPr lang="en-US" sz="1600" dirty="0">
                <a:solidFill>
                  <a:srgbClr val="1C2794"/>
                </a:solidFill>
              </a:rPr>
            </a:br>
            <a:r>
              <a:rPr lang="en-US" sz="1500" dirty="0">
                <a:solidFill>
                  <a:schemeClr val="tx1"/>
                </a:solidFill>
              </a:rPr>
              <a:t>Call of Duty remains a dominant force in the shooting game genre</a:t>
            </a:r>
          </a:p>
        </p:txBody>
      </p:sp>
      <p:sp>
        <p:nvSpPr>
          <p:cNvPr id="28" name="Rectangle 27">
            <a:extLst>
              <a:ext uri="{FF2B5EF4-FFF2-40B4-BE49-F238E27FC236}">
                <a16:creationId xmlns:a16="http://schemas.microsoft.com/office/drawing/2014/main" id="{14904E3C-35B1-F975-438C-7F16737D23FA}"/>
              </a:ext>
            </a:extLst>
          </p:cNvPr>
          <p:cNvSpPr/>
          <p:nvPr/>
        </p:nvSpPr>
        <p:spPr>
          <a:xfrm>
            <a:off x="3454571" y="4363600"/>
            <a:ext cx="2484283" cy="213260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solidFill>
                  <a:srgbClr val="1C2794"/>
                </a:solidFill>
              </a:rPr>
              <a:t>Japan Market Correlation </a:t>
            </a:r>
            <a:r>
              <a:rPr lang="en-US" sz="1600" dirty="0">
                <a:solidFill>
                  <a:srgbClr val="1C2794"/>
                </a:solidFill>
              </a:rPr>
              <a:t/>
            </a:r>
            <a:br>
              <a:rPr lang="en-US" sz="1600" dirty="0">
                <a:solidFill>
                  <a:srgbClr val="1C2794"/>
                </a:solidFill>
              </a:rPr>
            </a:br>
            <a:r>
              <a:rPr lang="en-US" sz="1500" dirty="0">
                <a:solidFill>
                  <a:schemeClr val="tx1"/>
                </a:solidFill>
              </a:rPr>
              <a:t>Notable correlation between the release of handheld consoles and the change in sales of Call of Duty games in Japan</a:t>
            </a:r>
            <a:endParaRPr lang="en-SG" sz="1500" dirty="0">
              <a:solidFill>
                <a:schemeClr val="tx1"/>
              </a:solidFill>
            </a:endParaRPr>
          </a:p>
        </p:txBody>
      </p:sp>
      <p:sp>
        <p:nvSpPr>
          <p:cNvPr id="29" name="Rectangle 28">
            <a:extLst>
              <a:ext uri="{FF2B5EF4-FFF2-40B4-BE49-F238E27FC236}">
                <a16:creationId xmlns:a16="http://schemas.microsoft.com/office/drawing/2014/main" id="{C6E03634-728E-E6EB-21E3-5E5723081F88}"/>
              </a:ext>
            </a:extLst>
          </p:cNvPr>
          <p:cNvSpPr/>
          <p:nvPr/>
        </p:nvSpPr>
        <p:spPr>
          <a:xfrm>
            <a:off x="6878657" y="4421502"/>
            <a:ext cx="1735976" cy="174716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solidFill>
                  <a:srgbClr val="1C2794"/>
                </a:solidFill>
              </a:rPr>
              <a:t>Large Market</a:t>
            </a:r>
            <a:r>
              <a:rPr lang="en-US" sz="1600" dirty="0">
                <a:solidFill>
                  <a:schemeClr val="tx1"/>
                </a:solidFill>
              </a:rPr>
              <a:t/>
            </a:r>
            <a:br>
              <a:rPr lang="en-US" sz="1600" dirty="0">
                <a:solidFill>
                  <a:schemeClr val="tx1"/>
                </a:solidFill>
              </a:rPr>
            </a:br>
            <a:r>
              <a:rPr lang="en-US" sz="1500" dirty="0">
                <a:solidFill>
                  <a:schemeClr val="tx1"/>
                </a:solidFill>
              </a:rPr>
              <a:t>Japan is the third largest market for gaming revenue</a:t>
            </a:r>
            <a:r>
              <a:rPr lang="en-US" sz="1600" dirty="0">
                <a:solidFill>
                  <a:schemeClr val="tx1"/>
                </a:solidFill>
              </a:rPr>
              <a:t/>
            </a:r>
            <a:br>
              <a:rPr lang="en-US" sz="1600" dirty="0">
                <a:solidFill>
                  <a:schemeClr val="tx1"/>
                </a:solidFill>
              </a:rPr>
            </a:br>
            <a:endParaRPr lang="en-US" sz="1600" dirty="0">
              <a:solidFill>
                <a:schemeClr val="tx1"/>
              </a:solidFill>
            </a:endParaRPr>
          </a:p>
        </p:txBody>
      </p:sp>
    </p:spTree>
    <p:extLst>
      <p:ext uri="{BB962C8B-B14F-4D97-AF65-F5344CB8AC3E}">
        <p14:creationId xmlns:p14="http://schemas.microsoft.com/office/powerpoint/2010/main" val="2349625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7000" r="-7000"/>
          </a:stretch>
        </a:blip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93F50B3-7B58-2D75-DE1A-AB88A933BE13}"/>
              </a:ext>
            </a:extLst>
          </p:cNvPr>
          <p:cNvSpPr/>
          <p:nvPr/>
        </p:nvSpPr>
        <p:spPr>
          <a:xfrm>
            <a:off x="3857624" y="1565275"/>
            <a:ext cx="4552950" cy="3425824"/>
          </a:xfrm>
          <a:prstGeom prst="rect">
            <a:avLst/>
          </a:prstGeom>
          <a:no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B5CEC90F-72C3-632E-0EFB-E3DE76549A24}"/>
              </a:ext>
            </a:extLst>
          </p:cNvPr>
          <p:cNvSpPr>
            <a:spLocks noGrp="1"/>
          </p:cNvSpPr>
          <p:nvPr>
            <p:ph type="title"/>
          </p:nvPr>
        </p:nvSpPr>
        <p:spPr>
          <a:xfrm>
            <a:off x="4214026" y="2348484"/>
            <a:ext cx="3990975" cy="3273425"/>
          </a:xfrm>
          <a:noFill/>
        </p:spPr>
        <p:txBody>
          <a:bodyPr>
            <a:normAutofit/>
          </a:bodyPr>
          <a:lstStyle/>
          <a:p>
            <a:pPr algn="ctr"/>
            <a:r>
              <a:rPr lang="en-SG" sz="5400" b="1" dirty="0" smtClean="0">
                <a:ln w="22225">
                  <a:noFill/>
                  <a:prstDash val="solid"/>
                </a:ln>
                <a:solidFill>
                  <a:schemeClr val="bg1"/>
                </a:solidFill>
                <a:effectLst>
                  <a:outerShdw blurRad="38100" dist="38100" dir="2700000" algn="tl">
                    <a:srgbClr val="000000">
                      <a:alpha val="43137"/>
                    </a:srgbClr>
                  </a:outerShdw>
                </a:effectLst>
              </a:rPr>
              <a:t>THANK</a:t>
            </a:r>
            <a:br>
              <a:rPr lang="en-SG" sz="5400" b="1" dirty="0" smtClean="0">
                <a:ln w="22225">
                  <a:noFill/>
                  <a:prstDash val="solid"/>
                </a:ln>
                <a:solidFill>
                  <a:schemeClr val="bg1"/>
                </a:solidFill>
                <a:effectLst>
                  <a:outerShdw blurRad="38100" dist="38100" dir="2700000" algn="tl">
                    <a:srgbClr val="000000">
                      <a:alpha val="43137"/>
                    </a:srgbClr>
                  </a:outerShdw>
                </a:effectLst>
              </a:rPr>
            </a:br>
            <a:r>
              <a:rPr lang="en-SG" sz="5400" b="1" dirty="0" smtClean="0">
                <a:ln w="22225">
                  <a:noFill/>
                  <a:prstDash val="solid"/>
                </a:ln>
                <a:solidFill>
                  <a:schemeClr val="bg1"/>
                </a:solidFill>
                <a:effectLst>
                  <a:outerShdw blurRad="38100" dist="38100" dir="2700000" algn="tl">
                    <a:srgbClr val="000000">
                      <a:alpha val="43137"/>
                    </a:srgbClr>
                  </a:outerShdw>
                </a:effectLst>
              </a:rPr>
              <a:t>YOU</a:t>
            </a:r>
            <a:endParaRPr lang="en-SG" sz="5400" b="1" dirty="0">
              <a:ln w="22225">
                <a:noFill/>
                <a:prstDash val="solid"/>
              </a:ln>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06204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31000"/>
            <a:lum/>
          </a:blip>
          <a:srcRect/>
          <a:stretch>
            <a:fillRect t="-8000" b="-8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0A9F124-6838-A119-9D88-9794882393E3}"/>
              </a:ext>
            </a:extLst>
          </p:cNvPr>
          <p:cNvSpPr/>
          <p:nvPr/>
        </p:nvSpPr>
        <p:spPr>
          <a:xfrm>
            <a:off x="3971220" y="1792287"/>
            <a:ext cx="4325755" cy="3273425"/>
          </a:xfrm>
          <a:prstGeom prst="rect">
            <a:avLst/>
          </a:prstGeom>
          <a:solidFill>
            <a:schemeClr val="accent1">
              <a:lumMod val="60000"/>
              <a:lumOff val="40000"/>
              <a:alpha val="58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7" name="Rectangle 26">
            <a:extLst>
              <a:ext uri="{FF2B5EF4-FFF2-40B4-BE49-F238E27FC236}">
                <a16:creationId xmlns:a16="http://schemas.microsoft.com/office/drawing/2014/main" id="{D93F50B3-7B58-2D75-DE1A-AB88A933BE13}"/>
              </a:ext>
            </a:extLst>
          </p:cNvPr>
          <p:cNvSpPr/>
          <p:nvPr/>
        </p:nvSpPr>
        <p:spPr>
          <a:xfrm>
            <a:off x="3857624" y="1565275"/>
            <a:ext cx="4552950" cy="3425824"/>
          </a:xfrm>
          <a:prstGeom prst="rect">
            <a:avLst/>
          </a:prstGeom>
          <a:no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B5CEC90F-72C3-632E-0EFB-E3DE76549A24}"/>
              </a:ext>
            </a:extLst>
          </p:cNvPr>
          <p:cNvSpPr>
            <a:spLocks noGrp="1"/>
          </p:cNvSpPr>
          <p:nvPr>
            <p:ph type="title"/>
          </p:nvPr>
        </p:nvSpPr>
        <p:spPr>
          <a:xfrm>
            <a:off x="4138611" y="1792287"/>
            <a:ext cx="3990975" cy="3273425"/>
          </a:xfrm>
          <a:noFill/>
        </p:spPr>
        <p:txBody>
          <a:bodyPr>
            <a:normAutofit/>
          </a:bodyPr>
          <a:lstStyle/>
          <a:p>
            <a:pPr algn="ctr"/>
            <a:r>
              <a:rPr lang="en-SG" sz="5400" b="1" dirty="0" smtClean="0">
                <a:ln w="22225">
                  <a:noFill/>
                  <a:prstDash val="solid"/>
                </a:ln>
                <a:solidFill>
                  <a:schemeClr val="bg1"/>
                </a:solidFill>
                <a:effectLst>
                  <a:outerShdw blurRad="38100" dist="38100" dir="2700000" algn="tl">
                    <a:srgbClr val="000000">
                      <a:alpha val="43137"/>
                    </a:srgbClr>
                  </a:outerShdw>
                </a:effectLst>
              </a:rPr>
              <a:t>OVERVIEW</a:t>
            </a:r>
            <a:endParaRPr lang="en-SG" sz="5400" b="1" dirty="0">
              <a:ln w="22225">
                <a:noFill/>
                <a:prstDash val="solid"/>
              </a:ln>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269996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1000"/>
            <a:lum/>
            <a:extLst>
              <a:ext uri="{837473B0-CC2E-450A-ABE3-18F120FF3D39}">
                <a1611:picAttrSrcUrl xmlns=""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9509B061-B649-6B27-D20A-838372C62753}"/>
              </a:ext>
            </a:extLst>
          </p:cNvPr>
          <p:cNvSpPr txBox="1"/>
          <p:nvPr/>
        </p:nvSpPr>
        <p:spPr>
          <a:xfrm>
            <a:off x="-1600200" y="7581900"/>
            <a:ext cx="9385299" cy="1754326"/>
          </a:xfrm>
          <a:prstGeom prst="rect">
            <a:avLst/>
          </a:prstGeom>
          <a:noFill/>
        </p:spPr>
        <p:txBody>
          <a:bodyPr wrap="square" rtlCol="0">
            <a:spAutoFit/>
          </a:bodyPr>
          <a:lstStyle/>
          <a:p>
            <a:r>
              <a:rPr lang="en-US" dirty="0"/>
              <a:t>Citations:</a:t>
            </a:r>
            <a:br>
              <a:rPr lang="en-US" dirty="0"/>
            </a:br>
            <a:r>
              <a:rPr lang="en-SG" dirty="0"/>
              <a:t>https://www.pwc.com/gx/en/industries/tmt/media/outlook/insights-and-perspectives.html</a:t>
            </a:r>
            <a:br>
              <a:rPr lang="en-SG" dirty="0"/>
            </a:br>
            <a:r>
              <a:rPr lang="en-SG" dirty="0"/>
              <a:t>https://www.ey.com/en_us/insights/media-entertainment/what-s-possible-for-the-gaming-industry-in-the-next-dimension</a:t>
            </a:r>
          </a:p>
          <a:p>
            <a:r>
              <a:rPr lang="en-SG" dirty="0"/>
              <a:t>https://www.theesa.com/wp-content/uploads/2024/05/Essential-Facts-2024-FINAL.pdf</a:t>
            </a:r>
          </a:p>
          <a:p>
            <a:r>
              <a:rPr lang="en-SG" dirty="0"/>
              <a:t>https://www.theesa.com/resources/essential-facts-about-the-us-video-game-industry/2023-2/</a:t>
            </a:r>
          </a:p>
        </p:txBody>
      </p:sp>
      <p:sp>
        <p:nvSpPr>
          <p:cNvPr id="7" name="!!TextforMorph">
            <a:extLst>
              <a:ext uri="{FF2B5EF4-FFF2-40B4-BE49-F238E27FC236}">
                <a16:creationId xmlns:a16="http://schemas.microsoft.com/office/drawing/2014/main" id="{9B991CB5-F26B-9B6F-37F2-B9D12F8DD1F1}"/>
              </a:ext>
            </a:extLst>
          </p:cNvPr>
          <p:cNvSpPr txBox="1">
            <a:spLocks/>
          </p:cNvSpPr>
          <p:nvPr/>
        </p:nvSpPr>
        <p:spPr>
          <a:xfrm>
            <a:off x="200968" y="230191"/>
            <a:ext cx="10158046" cy="7143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Bahnschrift SemiBold SemiConden" panose="020B0502040204020203" pitchFamily="34" charset="0"/>
                <a:ea typeface="+mj-ea"/>
                <a:cs typeface="+mj-cs"/>
              </a:defRPr>
            </a:lvl1pPr>
          </a:lstStyle>
          <a:p>
            <a:r>
              <a:rPr lang="en-US" b="1" dirty="0">
                <a:latin typeface="Century Gothic" panose="020B0502020202020204" pitchFamily="34" charset="0"/>
              </a:rPr>
              <a:t>OVERVIEW</a:t>
            </a:r>
            <a:endParaRPr lang="en-SG" b="1" dirty="0">
              <a:latin typeface="Century Gothic" panose="020B0502020202020204" pitchFamily="34" charset="0"/>
            </a:endParaRPr>
          </a:p>
        </p:txBody>
      </p:sp>
      <p:cxnSp>
        <p:nvCxnSpPr>
          <p:cNvPr id="9" name="Straight Connector 8">
            <a:extLst>
              <a:ext uri="{FF2B5EF4-FFF2-40B4-BE49-F238E27FC236}">
                <a16:creationId xmlns:a16="http://schemas.microsoft.com/office/drawing/2014/main" id="{A1C7E670-2191-5B4A-14CD-A84F1F2CD273}"/>
              </a:ext>
            </a:extLst>
          </p:cNvPr>
          <p:cNvCxnSpPr>
            <a:cxnSpLocks/>
          </p:cNvCxnSpPr>
          <p:nvPr/>
        </p:nvCxnSpPr>
        <p:spPr>
          <a:xfrm>
            <a:off x="200968" y="974691"/>
            <a:ext cx="11666135" cy="0"/>
          </a:xfrm>
          <a:prstGeom prst="line">
            <a:avLst/>
          </a:prstGeom>
          <a:ln w="28575">
            <a:solidFill>
              <a:srgbClr val="1C2794"/>
            </a:solidFill>
          </a:ln>
        </p:spPr>
        <p:style>
          <a:lnRef idx="1">
            <a:schemeClr val="accent2"/>
          </a:lnRef>
          <a:fillRef idx="0">
            <a:schemeClr val="accent2"/>
          </a:fillRef>
          <a:effectRef idx="0">
            <a:schemeClr val="accent2"/>
          </a:effectRef>
          <a:fontRef idx="minor">
            <a:schemeClr val="tx1"/>
          </a:fontRef>
        </p:style>
      </p:cxnSp>
      <p:sp>
        <p:nvSpPr>
          <p:cNvPr id="5" name="Content Placeholder 4">
            <a:extLst>
              <a:ext uri="{FF2B5EF4-FFF2-40B4-BE49-F238E27FC236}">
                <a16:creationId xmlns:a16="http://schemas.microsoft.com/office/drawing/2014/main" id="{51AE7C2F-DD09-713F-E7C8-E35E4AF937D4}"/>
              </a:ext>
            </a:extLst>
          </p:cNvPr>
          <p:cNvSpPr>
            <a:spLocks noGrp="1"/>
          </p:cNvSpPr>
          <p:nvPr>
            <p:ph idx="1"/>
          </p:nvPr>
        </p:nvSpPr>
        <p:spPr>
          <a:xfrm>
            <a:off x="415925" y="1323235"/>
            <a:ext cx="11137446" cy="969998"/>
          </a:xfrm>
          <a:prstGeom prst="roundRect">
            <a:avLst/>
          </a:prstGeom>
          <a:solidFill>
            <a:schemeClr val="bg1">
              <a:alpha val="86000"/>
            </a:schemeClr>
          </a:solidFill>
        </p:spPr>
        <p:txBody>
          <a:bodyPr>
            <a:normAutofit lnSpcReduction="10000"/>
          </a:bodyPr>
          <a:lstStyle/>
          <a:p>
            <a:pPr marL="0" indent="0">
              <a:buNone/>
            </a:pPr>
            <a:r>
              <a:rPr lang="en-US" sz="2000" dirty="0">
                <a:latin typeface="+mn-lt"/>
              </a:rPr>
              <a:t>We are business analyst for Call of Duty division in Activision. We are presenting to the management of Activision on market analysis and insights of the game sales performance and providing recommendations to improve game sales.</a:t>
            </a:r>
            <a:endParaRPr lang="en-US" sz="1800" dirty="0">
              <a:latin typeface="+mn-lt"/>
            </a:endParaRPr>
          </a:p>
          <a:p>
            <a:endParaRPr lang="en-SG" sz="2400" dirty="0">
              <a:latin typeface="+mn-lt"/>
            </a:endParaRPr>
          </a:p>
        </p:txBody>
      </p:sp>
      <p:sp>
        <p:nvSpPr>
          <p:cNvPr id="11" name="Content Placeholder 4">
            <a:extLst>
              <a:ext uri="{FF2B5EF4-FFF2-40B4-BE49-F238E27FC236}">
                <a16:creationId xmlns:a16="http://schemas.microsoft.com/office/drawing/2014/main" id="{46DC2CBD-5672-4AA9-DCF4-E0222E4CFE26}"/>
              </a:ext>
            </a:extLst>
          </p:cNvPr>
          <p:cNvSpPr txBox="1">
            <a:spLocks/>
          </p:cNvSpPr>
          <p:nvPr/>
        </p:nvSpPr>
        <p:spPr>
          <a:xfrm>
            <a:off x="415925" y="2795505"/>
            <a:ext cx="6588497" cy="3771368"/>
          </a:xfrm>
          <a:prstGeom prst="roundRect">
            <a:avLst/>
          </a:prstGeom>
          <a:solidFill>
            <a:schemeClr val="bg1">
              <a:alpha val="94000"/>
            </a:schemeClr>
          </a:solidFill>
          <a:ln w="28575" cmpd="dbl">
            <a:no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ahnschrift SemiBold Condensed"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ahnschrift SemiBold Condensed"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hnschrift SemiBold Condensed"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Bold Condensed"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Bold Condensed"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r>
              <a:rPr lang="en-US" sz="1800" dirty="0">
                <a:latin typeface="+mn-lt"/>
              </a:rPr>
              <a:t>Target Period: 2008 – 2024 (7</a:t>
            </a:r>
            <a:r>
              <a:rPr lang="en-US" sz="1800" baseline="30000" dirty="0">
                <a:latin typeface="+mn-lt"/>
              </a:rPr>
              <a:t>th</a:t>
            </a:r>
            <a:r>
              <a:rPr lang="en-US" sz="1800" dirty="0">
                <a:latin typeface="+mn-lt"/>
              </a:rPr>
              <a:t> , 8</a:t>
            </a:r>
            <a:r>
              <a:rPr lang="en-US" sz="1800" baseline="30000" dirty="0">
                <a:latin typeface="+mn-lt"/>
              </a:rPr>
              <a:t>th </a:t>
            </a:r>
            <a:r>
              <a:rPr lang="en-US" sz="1800" dirty="0">
                <a:latin typeface="+mn-lt"/>
              </a:rPr>
              <a:t>generation of game console)</a:t>
            </a:r>
            <a:br>
              <a:rPr lang="en-US" sz="1800" dirty="0">
                <a:latin typeface="+mn-lt"/>
              </a:rPr>
            </a:br>
            <a:endParaRPr lang="en-US" sz="1800" dirty="0">
              <a:latin typeface="+mn-lt"/>
            </a:endParaRPr>
          </a:p>
          <a:p>
            <a:pPr marL="0" indent="0">
              <a:buFont typeface="Arial" panose="020B0604020202020204" pitchFamily="34" charset="0"/>
              <a:buNone/>
            </a:pPr>
            <a:r>
              <a:rPr lang="en-US" sz="1800" i="1" u="sng" dirty="0">
                <a:latin typeface="+mn-lt"/>
              </a:rPr>
              <a:t>7 Variables in the working dataset</a:t>
            </a:r>
            <a:endParaRPr lang="en-US" sz="1800" u="sng" dirty="0">
              <a:latin typeface="+mn-lt"/>
            </a:endParaRPr>
          </a:p>
          <a:p>
            <a:pPr marL="0" indent="0" fontAlgn="base">
              <a:lnSpc>
                <a:spcPct val="100000"/>
              </a:lnSpc>
              <a:buFont typeface="Arial" panose="020B0604020202020204" pitchFamily="34" charset="0"/>
              <a:buNone/>
            </a:pPr>
            <a:r>
              <a:rPr lang="en-US" sz="1800" i="1" dirty="0">
                <a:latin typeface="+mn-lt"/>
              </a:rPr>
              <a:t>Year:  </a:t>
            </a:r>
            <a:r>
              <a:rPr lang="en-US" sz="1800" dirty="0">
                <a:latin typeface="+mn-lt"/>
              </a:rPr>
              <a:t>1971 – 2024 ( years)</a:t>
            </a:r>
          </a:p>
          <a:p>
            <a:pPr marL="0" indent="0" fontAlgn="base">
              <a:lnSpc>
                <a:spcPct val="100000"/>
              </a:lnSpc>
              <a:buFont typeface="Arial" panose="020B0604020202020204" pitchFamily="34" charset="0"/>
              <a:buNone/>
            </a:pPr>
            <a:r>
              <a:rPr lang="en-US" sz="1800" i="1" dirty="0">
                <a:latin typeface="+mn-lt"/>
              </a:rPr>
              <a:t>Rank:  </a:t>
            </a:r>
            <a:r>
              <a:rPr lang="en-US" sz="1800" dirty="0">
                <a:latin typeface="+mn-lt"/>
              </a:rPr>
              <a:t>64,016</a:t>
            </a:r>
          </a:p>
          <a:p>
            <a:pPr marL="0" indent="0" fontAlgn="base">
              <a:lnSpc>
                <a:spcPct val="100000"/>
              </a:lnSpc>
              <a:buFont typeface="Arial" panose="020B0604020202020204" pitchFamily="34" charset="0"/>
              <a:buNone/>
            </a:pPr>
            <a:r>
              <a:rPr lang="en-US" sz="1800" i="1" dirty="0">
                <a:latin typeface="+mn-lt"/>
              </a:rPr>
              <a:t>Name: 11,322</a:t>
            </a:r>
          </a:p>
          <a:p>
            <a:pPr marL="0" indent="0" fontAlgn="base">
              <a:lnSpc>
                <a:spcPct val="100000"/>
              </a:lnSpc>
              <a:buFont typeface="Arial" panose="020B0604020202020204" pitchFamily="34" charset="0"/>
              <a:buNone/>
            </a:pPr>
            <a:r>
              <a:rPr lang="en-US" sz="1800" i="1" dirty="0">
                <a:latin typeface="+mn-lt"/>
              </a:rPr>
              <a:t>Platform: 81</a:t>
            </a:r>
          </a:p>
          <a:p>
            <a:pPr marL="0" indent="0" fontAlgn="base">
              <a:lnSpc>
                <a:spcPct val="100000"/>
              </a:lnSpc>
              <a:buFont typeface="Arial" panose="020B0604020202020204" pitchFamily="34" charset="0"/>
              <a:buNone/>
            </a:pPr>
            <a:r>
              <a:rPr lang="en-US" sz="1800" i="1" dirty="0">
                <a:latin typeface="+mn-lt"/>
              </a:rPr>
              <a:t>Genre: 20</a:t>
            </a:r>
          </a:p>
          <a:p>
            <a:pPr marL="0" indent="0" fontAlgn="base">
              <a:lnSpc>
                <a:spcPct val="100000"/>
              </a:lnSpc>
              <a:buFont typeface="Arial" panose="020B0604020202020204" pitchFamily="34" charset="0"/>
              <a:buNone/>
            </a:pPr>
            <a:r>
              <a:rPr lang="en-US" sz="1800" i="1" dirty="0">
                <a:latin typeface="+mn-lt"/>
              </a:rPr>
              <a:t>Publisher: 3,383</a:t>
            </a:r>
          </a:p>
          <a:p>
            <a:pPr marL="0" indent="0" fontAlgn="base">
              <a:lnSpc>
                <a:spcPct val="100000"/>
              </a:lnSpc>
              <a:buFont typeface="Arial" panose="020B0604020202020204" pitchFamily="34" charset="0"/>
              <a:buNone/>
            </a:pPr>
            <a:r>
              <a:rPr lang="en-US" sz="1800" i="1" dirty="0">
                <a:latin typeface="+mn-lt"/>
              </a:rPr>
              <a:t>Sales (in millions of copies): NA, EU, JP, Other &amp; Global</a:t>
            </a:r>
          </a:p>
        </p:txBody>
      </p:sp>
    </p:spTree>
    <p:extLst>
      <p:ext uri="{BB962C8B-B14F-4D97-AF65-F5344CB8AC3E}">
        <p14:creationId xmlns:p14="http://schemas.microsoft.com/office/powerpoint/2010/main" val="26915084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AB16-ADD4-AE9B-6DF1-8971932DD0DD}"/>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2D8266DF-1502-8D3A-5917-8ABDC2F75104}"/>
              </a:ext>
            </a:extLst>
          </p:cNvPr>
          <p:cNvSpPr>
            <a:spLocks noGrp="1"/>
          </p:cNvSpPr>
          <p:nvPr>
            <p:ph idx="1"/>
          </p:nvPr>
        </p:nvSpPr>
        <p:spPr/>
        <p:txBody>
          <a:bodyPr/>
          <a:lstStyle/>
          <a:p>
            <a:endParaRPr lang="en-SG"/>
          </a:p>
        </p:txBody>
      </p:sp>
      <p:pic>
        <p:nvPicPr>
          <p:cNvPr id="4" name="Content Placeholder 4">
            <a:extLst>
              <a:ext uri="{FF2B5EF4-FFF2-40B4-BE49-F238E27FC236}">
                <a16:creationId xmlns:a16="http://schemas.microsoft.com/office/drawing/2014/main" id="{576F6646-7CB5-1C66-02C1-652D58ED5118}"/>
              </a:ext>
            </a:extLst>
          </p:cNvPr>
          <p:cNvPicPr>
            <a:picLocks noChangeAspect="1"/>
          </p:cNvPicPr>
          <p:nvPr/>
        </p:nvPicPr>
        <p:blipFill rotWithShape="1">
          <a:blip r:embed="rId2"/>
          <a:srcRect t="825"/>
          <a:stretch/>
        </p:blipFill>
        <p:spPr>
          <a:xfrm>
            <a:off x="1" y="197224"/>
            <a:ext cx="12270872" cy="6367369"/>
          </a:xfrm>
          <a:prstGeom prst="rect">
            <a:avLst/>
          </a:prstGeom>
        </p:spPr>
      </p:pic>
    </p:spTree>
    <p:extLst>
      <p:ext uri="{BB962C8B-B14F-4D97-AF65-F5344CB8AC3E}">
        <p14:creationId xmlns:p14="http://schemas.microsoft.com/office/powerpoint/2010/main" val="12481193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1000"/>
            <a:duotone>
              <a:schemeClr val="accent5">
                <a:shade val="45000"/>
                <a:satMod val="135000"/>
              </a:schemeClr>
              <a:prstClr val="white"/>
            </a:duotone>
            <a:extLst>
              <a:ext uri="{837473B0-CC2E-450A-ABE3-18F120FF3D39}">
                <a1611:picAttrSrcUrl xmlns=""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93F50B3-7B58-2D75-DE1A-AB88A933BE13}"/>
              </a:ext>
            </a:extLst>
          </p:cNvPr>
          <p:cNvSpPr/>
          <p:nvPr/>
        </p:nvSpPr>
        <p:spPr>
          <a:xfrm>
            <a:off x="3857624" y="1565275"/>
            <a:ext cx="4552950" cy="3425824"/>
          </a:xfrm>
          <a:prstGeom prst="rect">
            <a:avLst/>
          </a:prstGeom>
          <a:solidFill>
            <a:srgbClr val="1C2794">
              <a:alpha val="38000"/>
            </a:srgb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B5CEC90F-72C3-632E-0EFB-E3DE76549A24}"/>
              </a:ext>
            </a:extLst>
          </p:cNvPr>
          <p:cNvSpPr>
            <a:spLocks noGrp="1"/>
          </p:cNvSpPr>
          <p:nvPr>
            <p:ph type="title"/>
          </p:nvPr>
        </p:nvSpPr>
        <p:spPr>
          <a:xfrm>
            <a:off x="4138611" y="1641474"/>
            <a:ext cx="3990975" cy="3273425"/>
          </a:xfrm>
          <a:noFill/>
        </p:spPr>
        <p:txBody>
          <a:bodyPr>
            <a:normAutofit/>
          </a:bodyPr>
          <a:lstStyle/>
          <a:p>
            <a:pPr algn="ctr"/>
            <a:r>
              <a:rPr lang="en-SG" sz="5400" b="1" dirty="0">
                <a:ln w="22225">
                  <a:noFill/>
                  <a:prstDash val="solid"/>
                </a:ln>
                <a:solidFill>
                  <a:schemeClr val="bg1"/>
                </a:solidFill>
                <a:effectLst>
                  <a:outerShdw blurRad="38100" dist="38100" dir="2700000" algn="tl">
                    <a:srgbClr val="000000">
                      <a:alpha val="43137"/>
                    </a:srgbClr>
                  </a:outerShdw>
                </a:effectLst>
              </a:rPr>
              <a:t>MARKET TREND</a:t>
            </a:r>
          </a:p>
        </p:txBody>
      </p:sp>
    </p:spTree>
    <p:extLst>
      <p:ext uri="{BB962C8B-B14F-4D97-AF65-F5344CB8AC3E}">
        <p14:creationId xmlns:p14="http://schemas.microsoft.com/office/powerpoint/2010/main" val="30832872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21ECF7-EF58-370C-9613-45C6C768DBDC}"/>
              </a:ext>
            </a:extLst>
          </p:cNvPr>
          <p:cNvSpPr>
            <a:spLocks noGrp="1"/>
          </p:cNvSpPr>
          <p:nvPr>
            <p:ph idx="1"/>
          </p:nvPr>
        </p:nvSpPr>
        <p:spPr>
          <a:xfrm>
            <a:off x="94723" y="1050602"/>
            <a:ext cx="4539558" cy="1768601"/>
          </a:xfrm>
        </p:spPr>
        <p:txBody>
          <a:bodyPr>
            <a:normAutofit/>
          </a:bodyPr>
          <a:lstStyle/>
          <a:p>
            <a:pPr marL="0" indent="0">
              <a:buNone/>
            </a:pPr>
            <a:r>
              <a:rPr lang="en-US" sz="2000" b="1" dirty="0">
                <a:latin typeface="Century Gothic" panose="020B0502020202020204" pitchFamily="34" charset="0"/>
              </a:rPr>
              <a:t>TOTAL </a:t>
            </a:r>
            <a:r>
              <a:rPr lang="en-US" sz="2000" b="1" dirty="0">
                <a:solidFill>
                  <a:srgbClr val="1C2794"/>
                </a:solidFill>
                <a:latin typeface="Century Gothic" panose="020B0502020202020204" pitchFamily="34" charset="0"/>
              </a:rPr>
              <a:t>REVENUE</a:t>
            </a:r>
            <a:endParaRPr lang="en-SG" sz="2000" b="1" dirty="0">
              <a:solidFill>
                <a:srgbClr val="1C2794"/>
              </a:solidFill>
              <a:latin typeface="Century Gothic" panose="020B0502020202020204" pitchFamily="34" charset="0"/>
            </a:endParaRPr>
          </a:p>
        </p:txBody>
      </p:sp>
      <p:sp>
        <p:nvSpPr>
          <p:cNvPr id="6" name="Content Placeholder 2">
            <a:extLst>
              <a:ext uri="{FF2B5EF4-FFF2-40B4-BE49-F238E27FC236}">
                <a16:creationId xmlns:a16="http://schemas.microsoft.com/office/drawing/2014/main" id="{858E7453-A111-8C66-4C41-74BBE22F63DC}"/>
              </a:ext>
            </a:extLst>
          </p:cNvPr>
          <p:cNvSpPr txBox="1">
            <a:spLocks/>
          </p:cNvSpPr>
          <p:nvPr/>
        </p:nvSpPr>
        <p:spPr>
          <a:xfrm>
            <a:off x="6096000" y="1045176"/>
            <a:ext cx="1475715" cy="4291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ahnschrift SemiBold Condensed"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ahnschrift SemiBold Condensed"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hnschrift SemiBold Condensed"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Bold Condensed"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Bold Condensed"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1C2794"/>
                </a:solidFill>
                <a:latin typeface="Century Gothic" panose="020B0502020202020204" pitchFamily="34" charset="0"/>
              </a:rPr>
              <a:t>PLATFORM</a:t>
            </a:r>
            <a:endParaRPr lang="en-SG" sz="2000" b="1" dirty="0">
              <a:solidFill>
                <a:srgbClr val="1C2794"/>
              </a:solidFill>
              <a:latin typeface="Century Gothic" panose="020B0502020202020204" pitchFamily="34" charset="0"/>
            </a:endParaRPr>
          </a:p>
        </p:txBody>
      </p:sp>
      <p:cxnSp>
        <p:nvCxnSpPr>
          <p:cNvPr id="8" name="Straight Connector 7">
            <a:extLst>
              <a:ext uri="{FF2B5EF4-FFF2-40B4-BE49-F238E27FC236}">
                <a16:creationId xmlns:a16="http://schemas.microsoft.com/office/drawing/2014/main" id="{A03FF225-760A-6B74-7A51-802D31D14B75}"/>
              </a:ext>
            </a:extLst>
          </p:cNvPr>
          <p:cNvCxnSpPr>
            <a:cxnSpLocks/>
          </p:cNvCxnSpPr>
          <p:nvPr/>
        </p:nvCxnSpPr>
        <p:spPr>
          <a:xfrm>
            <a:off x="457200" y="4828459"/>
            <a:ext cx="11077575" cy="0"/>
          </a:xfrm>
          <a:prstGeom prst="line">
            <a:avLst/>
          </a:prstGeom>
          <a:ln w="19050">
            <a:solidFill>
              <a:srgbClr val="1C279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6C6D21-F9B5-430E-407D-1D437B4BC2E0}"/>
              </a:ext>
            </a:extLst>
          </p:cNvPr>
          <p:cNvCxnSpPr>
            <a:cxnSpLocks/>
          </p:cNvCxnSpPr>
          <p:nvPr/>
        </p:nvCxnSpPr>
        <p:spPr>
          <a:xfrm>
            <a:off x="6005535" y="1362075"/>
            <a:ext cx="0" cy="3067050"/>
          </a:xfrm>
          <a:prstGeom prst="line">
            <a:avLst/>
          </a:prstGeom>
          <a:ln w="19050">
            <a:solidFill>
              <a:srgbClr val="1C279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D0BA05-0C71-2D9D-8CEE-D8FD5A5B4EBE}"/>
              </a:ext>
            </a:extLst>
          </p:cNvPr>
          <p:cNvCxnSpPr>
            <a:cxnSpLocks/>
          </p:cNvCxnSpPr>
          <p:nvPr/>
        </p:nvCxnSpPr>
        <p:spPr>
          <a:xfrm>
            <a:off x="4471495" y="5188369"/>
            <a:ext cx="0" cy="1212431"/>
          </a:xfrm>
          <a:prstGeom prst="line">
            <a:avLst/>
          </a:prstGeom>
          <a:ln w="19050">
            <a:solidFill>
              <a:srgbClr val="1C2794"/>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353FE2D-6B56-287B-62E9-058BE443459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9494" r="4298"/>
          <a:stretch/>
        </p:blipFill>
        <p:spPr>
          <a:xfrm>
            <a:off x="291273" y="1676480"/>
            <a:ext cx="5687911" cy="3052431"/>
          </a:xfrm>
          <a:prstGeom prst="rect">
            <a:avLst/>
          </a:prstGeom>
        </p:spPr>
      </p:pic>
      <p:pic>
        <p:nvPicPr>
          <p:cNvPr id="22" name="Picture 21">
            <a:extLst>
              <a:ext uri="{FF2B5EF4-FFF2-40B4-BE49-F238E27FC236}">
                <a16:creationId xmlns:a16="http://schemas.microsoft.com/office/drawing/2014/main" id="{B5AC48D4-1782-5B9E-F38A-C812C4B7D32F}"/>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66000"/>
                    </a14:imgEffect>
                  </a14:imgLayer>
                </a14:imgProps>
              </a:ext>
            </a:extLst>
          </a:blip>
          <a:srcRect l="31329" t="14256" r="37442"/>
          <a:stretch/>
        </p:blipFill>
        <p:spPr>
          <a:xfrm>
            <a:off x="7756507" y="1749464"/>
            <a:ext cx="2149493" cy="2835551"/>
          </a:xfrm>
          <a:prstGeom prst="rect">
            <a:avLst/>
          </a:prstGeom>
        </p:spPr>
      </p:pic>
      <p:sp>
        <p:nvSpPr>
          <p:cNvPr id="23" name="TextBox 22">
            <a:extLst>
              <a:ext uri="{FF2B5EF4-FFF2-40B4-BE49-F238E27FC236}">
                <a16:creationId xmlns:a16="http://schemas.microsoft.com/office/drawing/2014/main" id="{2C78BDCC-2978-418D-DC20-AC5AC27B88AE}"/>
              </a:ext>
            </a:extLst>
          </p:cNvPr>
          <p:cNvSpPr txBox="1"/>
          <p:nvPr/>
        </p:nvSpPr>
        <p:spPr>
          <a:xfrm>
            <a:off x="6552430" y="1392189"/>
            <a:ext cx="4897923" cy="230832"/>
          </a:xfrm>
          <a:prstGeom prst="rect">
            <a:avLst/>
          </a:prstGeom>
          <a:noFill/>
        </p:spPr>
        <p:txBody>
          <a:bodyPr wrap="square" rtlCol="0">
            <a:spAutoFit/>
          </a:bodyPr>
          <a:lstStyle/>
          <a:p>
            <a:r>
              <a:rPr lang="en-US" sz="900" dirty="0"/>
              <a:t>Global video game content revenue by platform (US$ billion) </a:t>
            </a:r>
            <a:endParaRPr lang="en-SG" sz="900" dirty="0"/>
          </a:p>
        </p:txBody>
      </p:sp>
      <p:sp>
        <p:nvSpPr>
          <p:cNvPr id="32" name="Content Placeholder 2">
            <a:extLst>
              <a:ext uri="{FF2B5EF4-FFF2-40B4-BE49-F238E27FC236}">
                <a16:creationId xmlns:a16="http://schemas.microsoft.com/office/drawing/2014/main" id="{825236DD-7080-A392-CF77-A7958F32D1E4}"/>
              </a:ext>
            </a:extLst>
          </p:cNvPr>
          <p:cNvSpPr txBox="1">
            <a:spLocks/>
          </p:cNvSpPr>
          <p:nvPr/>
        </p:nvSpPr>
        <p:spPr>
          <a:xfrm>
            <a:off x="273809" y="4940027"/>
            <a:ext cx="2859916" cy="49668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ahnschrift SemiBold Condensed"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ahnschrift SemiBold Condensed"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hnschrift SemiBold Condensed"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Bold Condensed"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Bold Condensed"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1C2794"/>
                </a:solidFill>
                <a:latin typeface="Century Gothic" panose="020B0502020202020204" pitchFamily="34" charset="0"/>
              </a:rPr>
              <a:t>GENDER</a:t>
            </a:r>
            <a:r>
              <a:rPr lang="en-US" sz="2000" b="1" dirty="0">
                <a:latin typeface="Century Gothic" panose="020B0502020202020204" pitchFamily="34" charset="0"/>
              </a:rPr>
              <a:t> DEMOGRAPHIC</a:t>
            </a:r>
            <a:endParaRPr lang="en-SG" sz="2000" b="1" dirty="0">
              <a:latin typeface="Century Gothic" panose="020B0502020202020204" pitchFamily="34" charset="0"/>
            </a:endParaRPr>
          </a:p>
        </p:txBody>
      </p:sp>
      <p:pic>
        <p:nvPicPr>
          <p:cNvPr id="34" name="Picture 33">
            <a:extLst>
              <a:ext uri="{FF2B5EF4-FFF2-40B4-BE49-F238E27FC236}">
                <a16:creationId xmlns:a16="http://schemas.microsoft.com/office/drawing/2014/main" id="{0C1A4529-0B33-408D-563E-4DF44AC27A42}"/>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33000"/>
                    </a14:imgEffect>
                  </a14:imgLayer>
                </a14:imgProps>
              </a:ext>
            </a:extLst>
          </a:blip>
          <a:srcRect t="10489"/>
          <a:stretch/>
        </p:blipFill>
        <p:spPr>
          <a:xfrm>
            <a:off x="1297182" y="5320478"/>
            <a:ext cx="1917936" cy="1148585"/>
          </a:xfrm>
          <a:prstGeom prst="rect">
            <a:avLst/>
          </a:prstGeom>
        </p:spPr>
      </p:pic>
      <p:pic>
        <p:nvPicPr>
          <p:cNvPr id="36" name="Picture 35">
            <a:extLst>
              <a:ext uri="{FF2B5EF4-FFF2-40B4-BE49-F238E27FC236}">
                <a16:creationId xmlns:a16="http://schemas.microsoft.com/office/drawing/2014/main" id="{74119150-9A1D-D1DC-5012-38F4B1F90F3D}"/>
              </a:ext>
            </a:extLst>
          </p:cNvPr>
          <p:cNvPicPr>
            <a:picLocks noChangeAspect="1"/>
          </p:cNvPicPr>
          <p:nvPr/>
        </p:nvPicPr>
        <p:blipFill rotWithShape="1">
          <a:blip r:embed="rId9">
            <a:extLst>
              <a:ext uri="{BEBA8EAE-BF5A-486C-A8C5-ECC9F3942E4B}">
                <a14:imgProps xmlns:a14="http://schemas.microsoft.com/office/drawing/2010/main">
                  <a14:imgLayer r:embed="rId10">
                    <a14:imgEffect>
                      <a14:saturation sat="33000"/>
                    </a14:imgEffect>
                  </a14:imgLayer>
                </a14:imgProps>
              </a:ext>
            </a:extLst>
          </a:blip>
          <a:srcRect l="30096" t="8122" r="971" b="-417"/>
          <a:stretch/>
        </p:blipFill>
        <p:spPr>
          <a:xfrm>
            <a:off x="7356959" y="4876155"/>
            <a:ext cx="4283894" cy="1889225"/>
          </a:xfrm>
          <a:prstGeom prst="rect">
            <a:avLst/>
          </a:prstGeom>
        </p:spPr>
      </p:pic>
      <p:pic>
        <p:nvPicPr>
          <p:cNvPr id="38" name="Picture 37">
            <a:extLst>
              <a:ext uri="{FF2B5EF4-FFF2-40B4-BE49-F238E27FC236}">
                <a16:creationId xmlns:a16="http://schemas.microsoft.com/office/drawing/2014/main" id="{C049C740-C530-5D6D-0226-09434217CA57}"/>
              </a:ext>
            </a:extLst>
          </p:cNvPr>
          <p:cNvPicPr>
            <a:picLocks noChangeAspect="1"/>
          </p:cNvPicPr>
          <p:nvPr/>
        </p:nvPicPr>
        <p:blipFill rotWithShape="1">
          <a:blip r:embed="rId11"/>
          <a:srcRect t="20231" b="70302"/>
          <a:stretch/>
        </p:blipFill>
        <p:spPr>
          <a:xfrm>
            <a:off x="5590401" y="5344931"/>
            <a:ext cx="1706528" cy="135064"/>
          </a:xfrm>
          <a:prstGeom prst="rect">
            <a:avLst/>
          </a:prstGeom>
        </p:spPr>
      </p:pic>
      <p:sp>
        <p:nvSpPr>
          <p:cNvPr id="39" name="Content Placeholder 2">
            <a:extLst>
              <a:ext uri="{FF2B5EF4-FFF2-40B4-BE49-F238E27FC236}">
                <a16:creationId xmlns:a16="http://schemas.microsoft.com/office/drawing/2014/main" id="{F802BBCC-5909-7845-E87D-820085DA9F1E}"/>
              </a:ext>
            </a:extLst>
          </p:cNvPr>
          <p:cNvSpPr txBox="1">
            <a:spLocks/>
          </p:cNvSpPr>
          <p:nvPr/>
        </p:nvSpPr>
        <p:spPr>
          <a:xfrm>
            <a:off x="4634281" y="4942516"/>
            <a:ext cx="2326583" cy="49668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ahnschrift SemiBold Condensed"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ahnschrift SemiBold Condensed"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hnschrift SemiBold Condensed"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Bold Condensed"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Bold Condensed"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1C2794"/>
                </a:solidFill>
                <a:latin typeface="Century Gothic" panose="020B0502020202020204" pitchFamily="34" charset="0"/>
              </a:rPr>
              <a:t>AGE</a:t>
            </a:r>
            <a:r>
              <a:rPr lang="en-US" sz="2000" b="1" dirty="0">
                <a:latin typeface="Century Gothic" panose="020B0502020202020204" pitchFamily="34" charset="0"/>
              </a:rPr>
              <a:t> DEMOGRAPHIC</a:t>
            </a:r>
            <a:endParaRPr lang="en-SG" sz="2000" b="1" dirty="0">
              <a:latin typeface="Century Gothic" panose="020B0502020202020204" pitchFamily="34" charset="0"/>
            </a:endParaRPr>
          </a:p>
        </p:txBody>
      </p:sp>
      <p:pic>
        <p:nvPicPr>
          <p:cNvPr id="40" name="Picture 39">
            <a:extLst>
              <a:ext uri="{FF2B5EF4-FFF2-40B4-BE49-F238E27FC236}">
                <a16:creationId xmlns:a16="http://schemas.microsoft.com/office/drawing/2014/main" id="{64DA3780-12F9-4772-2A68-236FF5324D32}"/>
              </a:ext>
            </a:extLst>
          </p:cNvPr>
          <p:cNvPicPr>
            <a:picLocks noChangeAspect="1"/>
          </p:cNvPicPr>
          <p:nvPr/>
        </p:nvPicPr>
        <p:blipFill rotWithShape="1">
          <a:blip r:embed="rId12">
            <a:extLst>
              <a:ext uri="{BEBA8EAE-BF5A-486C-A8C5-ECC9F3942E4B}">
                <a14:imgProps xmlns:a14="http://schemas.microsoft.com/office/drawing/2010/main">
                  <a14:imgLayer r:embed="rId13">
                    <a14:imgEffect>
                      <a14:saturation sat="33000"/>
                    </a14:imgEffect>
                  </a14:imgLayer>
                </a14:imgProps>
              </a:ext>
            </a:extLst>
          </a:blip>
          <a:srcRect l="47648" t="51695"/>
          <a:stretch/>
        </p:blipFill>
        <p:spPr>
          <a:xfrm>
            <a:off x="6127539" y="5585562"/>
            <a:ext cx="893395" cy="689154"/>
          </a:xfrm>
          <a:prstGeom prst="rect">
            <a:avLst/>
          </a:prstGeom>
        </p:spPr>
      </p:pic>
      <p:sp>
        <p:nvSpPr>
          <p:cNvPr id="41" name="TextBox 40">
            <a:extLst>
              <a:ext uri="{FF2B5EF4-FFF2-40B4-BE49-F238E27FC236}">
                <a16:creationId xmlns:a16="http://schemas.microsoft.com/office/drawing/2014/main" id="{9509B061-B649-6B27-D20A-838372C62753}"/>
              </a:ext>
            </a:extLst>
          </p:cNvPr>
          <p:cNvSpPr txBox="1"/>
          <p:nvPr/>
        </p:nvSpPr>
        <p:spPr>
          <a:xfrm>
            <a:off x="0" y="6478501"/>
            <a:ext cx="4133082" cy="400110"/>
          </a:xfrm>
          <a:prstGeom prst="rect">
            <a:avLst/>
          </a:prstGeom>
          <a:noFill/>
        </p:spPr>
        <p:txBody>
          <a:bodyPr wrap="square" rtlCol="0">
            <a:spAutoFit/>
          </a:bodyPr>
          <a:lstStyle/>
          <a:p>
            <a:r>
              <a:rPr lang="en-US" sz="400" dirty="0"/>
              <a:t>Citations:</a:t>
            </a:r>
            <a:br>
              <a:rPr lang="en-US" sz="400" dirty="0"/>
            </a:br>
            <a:r>
              <a:rPr lang="en-SG" sz="400" dirty="0"/>
              <a:t>https://www.pwc.com/gx/en/industries/tmt/media/outlook/insights-and-perspectives.html</a:t>
            </a:r>
            <a:br>
              <a:rPr lang="en-SG" sz="400" dirty="0"/>
            </a:br>
            <a:r>
              <a:rPr lang="en-SG" sz="400" dirty="0"/>
              <a:t>https://www.ey.com/en_us/insights/media-entertainment/what-s-possible-for-the-gaming-industry-in-the-next-dimension</a:t>
            </a:r>
          </a:p>
          <a:p>
            <a:r>
              <a:rPr lang="en-SG" sz="400" dirty="0"/>
              <a:t>https://www.theesa.com/wp-content/uploads/2024/05/Essential-Facts-2024-FINAL.pdf</a:t>
            </a:r>
          </a:p>
          <a:p>
            <a:r>
              <a:rPr lang="en-SG" sz="400" dirty="0"/>
              <a:t>https://www.theesa.com/resources/essential-facts-about-the-us-video-game-industry/2023-2/</a:t>
            </a:r>
          </a:p>
        </p:txBody>
      </p:sp>
      <p:sp>
        <p:nvSpPr>
          <p:cNvPr id="7" name="Title 1">
            <a:extLst>
              <a:ext uri="{FF2B5EF4-FFF2-40B4-BE49-F238E27FC236}">
                <a16:creationId xmlns:a16="http://schemas.microsoft.com/office/drawing/2014/main" id="{9B991CB5-F26B-9B6F-37F2-B9D12F8DD1F1}"/>
              </a:ext>
            </a:extLst>
          </p:cNvPr>
          <p:cNvSpPr txBox="1">
            <a:spLocks/>
          </p:cNvSpPr>
          <p:nvPr/>
        </p:nvSpPr>
        <p:spPr>
          <a:xfrm>
            <a:off x="200968" y="230191"/>
            <a:ext cx="10158046" cy="7143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Bahnschrift SemiBold SemiConden" panose="020B0502040204020203" pitchFamily="34" charset="0"/>
                <a:ea typeface="+mj-ea"/>
                <a:cs typeface="+mj-cs"/>
              </a:defRPr>
            </a:lvl1pPr>
          </a:lstStyle>
          <a:p>
            <a:r>
              <a:rPr lang="en-SG" b="1" dirty="0">
                <a:solidFill>
                  <a:srgbClr val="1C2794"/>
                </a:solidFill>
                <a:latin typeface="Century Gothic" panose="020B0502020202020204" pitchFamily="34" charset="0"/>
              </a:rPr>
              <a:t>VIDEO MARKET </a:t>
            </a:r>
          </a:p>
        </p:txBody>
      </p:sp>
      <p:cxnSp>
        <p:nvCxnSpPr>
          <p:cNvPr id="9" name="Straight Connector 8">
            <a:extLst>
              <a:ext uri="{FF2B5EF4-FFF2-40B4-BE49-F238E27FC236}">
                <a16:creationId xmlns:a16="http://schemas.microsoft.com/office/drawing/2014/main" id="{A1C7E670-2191-5B4A-14CD-A84F1F2CD273}"/>
              </a:ext>
            </a:extLst>
          </p:cNvPr>
          <p:cNvCxnSpPr>
            <a:cxnSpLocks/>
          </p:cNvCxnSpPr>
          <p:nvPr/>
        </p:nvCxnSpPr>
        <p:spPr>
          <a:xfrm>
            <a:off x="457200" y="927066"/>
            <a:ext cx="10993153" cy="0"/>
          </a:xfrm>
          <a:prstGeom prst="line">
            <a:avLst/>
          </a:prstGeom>
          <a:ln w="50800">
            <a:solidFill>
              <a:srgbClr val="1C2794"/>
            </a:solidFill>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18C642E6-D0D5-1824-EFBE-A5566161874A}"/>
              </a:ext>
            </a:extLst>
          </p:cNvPr>
          <p:cNvSpPr txBox="1"/>
          <p:nvPr/>
        </p:nvSpPr>
        <p:spPr>
          <a:xfrm>
            <a:off x="467217" y="1392621"/>
            <a:ext cx="4897923" cy="230832"/>
          </a:xfrm>
          <a:prstGeom prst="rect">
            <a:avLst/>
          </a:prstGeom>
          <a:noFill/>
        </p:spPr>
        <p:txBody>
          <a:bodyPr wrap="square" rtlCol="0">
            <a:spAutoFit/>
          </a:bodyPr>
          <a:lstStyle/>
          <a:p>
            <a:r>
              <a:rPr lang="en-US" sz="900" dirty="0"/>
              <a:t>Global Revenue (US$ billion) </a:t>
            </a:r>
            <a:endParaRPr lang="en-SG" sz="900" dirty="0"/>
          </a:p>
        </p:txBody>
      </p:sp>
      <p:pic>
        <p:nvPicPr>
          <p:cNvPr id="24" name="Picture 23">
            <a:extLst>
              <a:ext uri="{FF2B5EF4-FFF2-40B4-BE49-F238E27FC236}">
                <a16:creationId xmlns:a16="http://schemas.microsoft.com/office/drawing/2014/main" id="{B538C8B4-3DE4-5542-5067-8C6A3A279DE8}"/>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66000"/>
                    </a14:imgEffect>
                  </a14:imgLayer>
                </a14:imgProps>
              </a:ext>
            </a:extLst>
          </a:blip>
          <a:srcRect l="1567" t="14256" r="75782"/>
          <a:stretch/>
        </p:blipFill>
        <p:spPr>
          <a:xfrm>
            <a:off x="6676718" y="1749464"/>
            <a:ext cx="1559094" cy="2835551"/>
          </a:xfrm>
          <a:prstGeom prst="rect">
            <a:avLst/>
          </a:prstGeom>
        </p:spPr>
      </p:pic>
      <p:pic>
        <p:nvPicPr>
          <p:cNvPr id="25" name="Picture 24">
            <a:extLst>
              <a:ext uri="{FF2B5EF4-FFF2-40B4-BE49-F238E27FC236}">
                <a16:creationId xmlns:a16="http://schemas.microsoft.com/office/drawing/2014/main" id="{E4ABDFB3-7605-5260-54EE-90121BF739E3}"/>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66000"/>
                    </a14:imgEffect>
                  </a14:imgLayer>
                </a14:imgProps>
              </a:ext>
            </a:extLst>
          </a:blip>
          <a:srcRect l="75051" t="12374" r="5358" b="1882"/>
          <a:stretch/>
        </p:blipFill>
        <p:spPr>
          <a:xfrm>
            <a:off x="9833886" y="1685604"/>
            <a:ext cx="1348464" cy="2835551"/>
          </a:xfrm>
          <a:prstGeom prst="rect">
            <a:avLst/>
          </a:prstGeom>
        </p:spPr>
      </p:pic>
    </p:spTree>
    <p:extLst>
      <p:ext uri="{BB962C8B-B14F-4D97-AF65-F5344CB8AC3E}">
        <p14:creationId xmlns:p14="http://schemas.microsoft.com/office/powerpoint/2010/main" val="34000988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559A04-D4A7-C4B0-CC31-3C8561B509AB}"/>
              </a:ext>
            </a:extLst>
          </p:cNvPr>
          <p:cNvPicPr>
            <a:picLocks noChangeAspect="1"/>
          </p:cNvPicPr>
          <p:nvPr/>
        </p:nvPicPr>
        <p:blipFill rotWithShape="1">
          <a:blip r:embed="rId3"/>
          <a:srcRect l="3112" t="11299" r="4549" b="6631"/>
          <a:stretch/>
        </p:blipFill>
        <p:spPr>
          <a:xfrm>
            <a:off x="86667" y="508999"/>
            <a:ext cx="8286367" cy="6019698"/>
          </a:xfrm>
          <a:prstGeom prst="rect">
            <a:avLst/>
          </a:prstGeom>
        </p:spPr>
      </p:pic>
      <p:sp useBgFill="1">
        <p:nvSpPr>
          <p:cNvPr id="7" name="Title 1">
            <a:extLst>
              <a:ext uri="{FF2B5EF4-FFF2-40B4-BE49-F238E27FC236}">
                <a16:creationId xmlns:a16="http://schemas.microsoft.com/office/drawing/2014/main" id="{9B991CB5-F26B-9B6F-37F2-B9D12F8DD1F1}"/>
              </a:ext>
            </a:extLst>
          </p:cNvPr>
          <p:cNvSpPr txBox="1">
            <a:spLocks/>
          </p:cNvSpPr>
          <p:nvPr/>
        </p:nvSpPr>
        <p:spPr>
          <a:xfrm>
            <a:off x="7562849" y="1962823"/>
            <a:ext cx="4457701" cy="19637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Bahnschrift SemiBold SemiConden" panose="020B0502040204020203" pitchFamily="34" charset="0"/>
                <a:ea typeface="+mj-ea"/>
                <a:cs typeface="+mj-cs"/>
              </a:defRPr>
            </a:lvl1pPr>
          </a:lstStyle>
          <a:p>
            <a:r>
              <a:rPr lang="en-SG" b="1" dirty="0">
                <a:latin typeface="Century Gothic" panose="020B0502020202020204" pitchFamily="34" charset="0"/>
              </a:rPr>
              <a:t>MARKET TREND</a:t>
            </a:r>
            <a:r>
              <a:rPr lang="en-SG" dirty="0">
                <a:latin typeface="Century Gothic" panose="020B0502020202020204" pitchFamily="34" charset="0"/>
              </a:rPr>
              <a:t/>
            </a:r>
            <a:br>
              <a:rPr lang="en-SG" dirty="0">
                <a:latin typeface="Century Gothic" panose="020B0502020202020204" pitchFamily="34" charset="0"/>
              </a:rPr>
            </a:br>
            <a:r>
              <a:rPr lang="en-SG" sz="3600" b="1" dirty="0">
                <a:solidFill>
                  <a:srgbClr val="1C2794"/>
                </a:solidFill>
                <a:latin typeface="Century Gothic" panose="020B0502020202020204" pitchFamily="34" charset="0"/>
              </a:rPr>
              <a:t>REGION</a:t>
            </a:r>
            <a:endParaRPr lang="en-SG" b="1" dirty="0">
              <a:solidFill>
                <a:srgbClr val="1C2794"/>
              </a:solidFill>
              <a:latin typeface="Century Gothic" panose="020B0502020202020204" pitchFamily="34" charset="0"/>
            </a:endParaRPr>
          </a:p>
        </p:txBody>
      </p:sp>
      <p:sp>
        <p:nvSpPr>
          <p:cNvPr id="11" name="Content Placeholder 2">
            <a:extLst>
              <a:ext uri="{FF2B5EF4-FFF2-40B4-BE49-F238E27FC236}">
                <a16:creationId xmlns:a16="http://schemas.microsoft.com/office/drawing/2014/main" id="{7AA73AB2-851E-A2F2-BB20-11465749D357}"/>
              </a:ext>
            </a:extLst>
          </p:cNvPr>
          <p:cNvSpPr>
            <a:spLocks noGrp="1"/>
          </p:cNvSpPr>
          <p:nvPr>
            <p:ph idx="1"/>
          </p:nvPr>
        </p:nvSpPr>
        <p:spPr>
          <a:xfrm>
            <a:off x="7562849" y="3769545"/>
            <a:ext cx="3287167" cy="1824677"/>
          </a:xfrm>
        </p:spPr>
        <p:txBody>
          <a:bodyPr>
            <a:normAutofit lnSpcReduction="10000"/>
          </a:bodyPr>
          <a:lstStyle/>
          <a:p>
            <a:pPr>
              <a:lnSpc>
                <a:spcPct val="100000"/>
              </a:lnSpc>
              <a:buSzPct val="150000"/>
            </a:pPr>
            <a:r>
              <a:rPr lang="en-US" sz="1600" dirty="0">
                <a:latin typeface="Franklin Gothic Medium" panose="020B0603020102020204" pitchFamily="34" charset="0"/>
              </a:rPr>
              <a:t>Dominance in North America</a:t>
            </a:r>
          </a:p>
          <a:p>
            <a:pPr>
              <a:lnSpc>
                <a:spcPct val="100000"/>
              </a:lnSpc>
              <a:buSzPct val="150000"/>
            </a:pPr>
            <a:r>
              <a:rPr lang="en-US" sz="1600" dirty="0">
                <a:latin typeface="Franklin Gothic Medium" panose="020B0603020102020204" pitchFamily="34" charset="0"/>
              </a:rPr>
              <a:t>Growth Surge in 90s – across all regions</a:t>
            </a:r>
          </a:p>
          <a:p>
            <a:pPr>
              <a:lnSpc>
                <a:spcPct val="100000"/>
              </a:lnSpc>
              <a:buSzPct val="150000"/>
            </a:pPr>
            <a:r>
              <a:rPr lang="en-US" sz="1600" dirty="0">
                <a:latin typeface="Franklin Gothic Medium" panose="020B0603020102020204" pitchFamily="34" charset="0"/>
              </a:rPr>
              <a:t>Major boom from 2007s, especially in PAL</a:t>
            </a:r>
          </a:p>
          <a:p>
            <a:pPr>
              <a:lnSpc>
                <a:spcPct val="100000"/>
              </a:lnSpc>
              <a:buSzPct val="150000"/>
            </a:pPr>
            <a:r>
              <a:rPr lang="en-US" sz="1600" dirty="0">
                <a:latin typeface="Franklin Gothic Medium" panose="020B0603020102020204" pitchFamily="34" charset="0"/>
              </a:rPr>
              <a:t>Gradual decrease post- 2010s</a:t>
            </a:r>
          </a:p>
          <a:p>
            <a:endParaRPr lang="en-SG" sz="1600" dirty="0">
              <a:latin typeface="Franklin Gothic Medium" panose="020B0603020102020204" pitchFamily="34" charset="0"/>
            </a:endParaRPr>
          </a:p>
        </p:txBody>
      </p:sp>
      <p:sp>
        <p:nvSpPr>
          <p:cNvPr id="13" name="TextBox 12">
            <a:extLst>
              <a:ext uri="{FF2B5EF4-FFF2-40B4-BE49-F238E27FC236}">
                <a16:creationId xmlns:a16="http://schemas.microsoft.com/office/drawing/2014/main" id="{EE5B886C-6AB7-2C45-49E6-A6FCEEBB4E1D}"/>
              </a:ext>
            </a:extLst>
          </p:cNvPr>
          <p:cNvSpPr txBox="1"/>
          <p:nvPr/>
        </p:nvSpPr>
        <p:spPr>
          <a:xfrm>
            <a:off x="172393" y="329303"/>
            <a:ext cx="4724572" cy="338554"/>
          </a:xfrm>
          <a:prstGeom prst="rect">
            <a:avLst/>
          </a:prstGeom>
          <a:noFill/>
        </p:spPr>
        <p:txBody>
          <a:bodyPr wrap="square" rtlCol="0">
            <a:spAutoFit/>
          </a:bodyPr>
          <a:lstStyle/>
          <a:p>
            <a:r>
              <a:rPr lang="en-US" sz="1600" dirty="0"/>
              <a:t>Regional Sales per Year </a:t>
            </a:r>
            <a:endParaRPr lang="en-SG" sz="1600" dirty="0"/>
          </a:p>
        </p:txBody>
      </p:sp>
      <p:sp>
        <p:nvSpPr>
          <p:cNvPr id="2" name="TextBox 1"/>
          <p:cNvSpPr txBox="1"/>
          <p:nvPr/>
        </p:nvSpPr>
        <p:spPr>
          <a:xfrm>
            <a:off x="8373034" y="1177993"/>
            <a:ext cx="2810078" cy="784830"/>
          </a:xfrm>
          <a:prstGeom prst="rect">
            <a:avLst/>
          </a:prstGeom>
          <a:noFill/>
        </p:spPr>
        <p:txBody>
          <a:bodyPr wrap="square" rtlCol="0">
            <a:spAutoFit/>
          </a:bodyPr>
          <a:lstStyle/>
          <a:p>
            <a:pPr>
              <a:lnSpc>
                <a:spcPct val="100000"/>
              </a:lnSpc>
              <a:buSzPct val="150000"/>
            </a:pPr>
            <a:r>
              <a:rPr lang="en-US" sz="1500" dirty="0">
                <a:latin typeface="Times New Roman" panose="02020603050405020304" pitchFamily="18" charset="0"/>
                <a:cs typeface="Times New Roman" panose="02020603050405020304" pitchFamily="18" charset="0"/>
              </a:rPr>
              <a:t>PAL (Phase Alternate Line)</a:t>
            </a:r>
          </a:p>
          <a:p>
            <a:pPr>
              <a:lnSpc>
                <a:spcPct val="100000"/>
              </a:lnSpc>
              <a:buSzPct val="150000"/>
            </a:pPr>
            <a:r>
              <a:rPr lang="en-US" sz="1500" dirty="0">
                <a:latin typeface="Times New Roman" panose="02020603050405020304" pitchFamily="18" charset="0"/>
                <a:cs typeface="Times New Roman" panose="02020603050405020304" pitchFamily="18" charset="0"/>
              </a:rPr>
              <a:t>JP   (Japan)</a:t>
            </a:r>
          </a:p>
          <a:p>
            <a:pPr>
              <a:lnSpc>
                <a:spcPct val="100000"/>
              </a:lnSpc>
              <a:buSzPct val="150000"/>
            </a:pPr>
            <a:r>
              <a:rPr lang="en-US" sz="1500" dirty="0">
                <a:latin typeface="Times New Roman" panose="02020603050405020304" pitchFamily="18" charset="0"/>
                <a:cs typeface="Times New Roman" panose="02020603050405020304" pitchFamily="18" charset="0"/>
              </a:rPr>
              <a:t>NA  (North America)</a:t>
            </a:r>
          </a:p>
        </p:txBody>
      </p:sp>
    </p:spTree>
    <p:extLst>
      <p:ext uri="{BB962C8B-B14F-4D97-AF65-F5344CB8AC3E}">
        <p14:creationId xmlns:p14="http://schemas.microsoft.com/office/powerpoint/2010/main" val="16574116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B991CB5-F26B-9B6F-37F2-B9D12F8DD1F1}"/>
              </a:ext>
            </a:extLst>
          </p:cNvPr>
          <p:cNvSpPr txBox="1">
            <a:spLocks/>
          </p:cNvSpPr>
          <p:nvPr/>
        </p:nvSpPr>
        <p:spPr>
          <a:xfrm>
            <a:off x="200968" y="230191"/>
            <a:ext cx="10158046" cy="7143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Bahnschrift SemiBold SemiConden" panose="020B0502040204020203" pitchFamily="34" charset="0"/>
                <a:ea typeface="+mj-ea"/>
                <a:cs typeface="+mj-cs"/>
              </a:defRPr>
            </a:lvl1pPr>
          </a:lstStyle>
          <a:p>
            <a:r>
              <a:rPr lang="en-SG" b="1" dirty="0">
                <a:latin typeface="Century Gothic" panose="020B0502020202020204" pitchFamily="34" charset="0"/>
              </a:rPr>
              <a:t>MARKET TREND - </a:t>
            </a:r>
            <a:r>
              <a:rPr lang="en-SG" b="1" dirty="0">
                <a:solidFill>
                  <a:srgbClr val="1C2794"/>
                </a:solidFill>
                <a:latin typeface="Century Gothic" panose="020B0502020202020204" pitchFamily="34" charset="0"/>
              </a:rPr>
              <a:t>GAMES</a:t>
            </a:r>
          </a:p>
        </p:txBody>
      </p:sp>
      <p:pic>
        <p:nvPicPr>
          <p:cNvPr id="2" name="Picture 1">
            <a:extLst>
              <a:ext uri="{FF2B5EF4-FFF2-40B4-BE49-F238E27FC236}">
                <a16:creationId xmlns:a16="http://schemas.microsoft.com/office/drawing/2014/main" id="{36889817-0A8E-CFD8-5B56-DAD8EF4B0360}"/>
              </a:ext>
            </a:extLst>
          </p:cNvPr>
          <p:cNvPicPr>
            <a:picLocks noChangeAspect="1"/>
          </p:cNvPicPr>
          <p:nvPr/>
        </p:nvPicPr>
        <p:blipFill rotWithShape="1">
          <a:blip r:embed="rId3"/>
          <a:srcRect t="4463"/>
          <a:stretch/>
        </p:blipFill>
        <p:spPr>
          <a:xfrm>
            <a:off x="1200150" y="1283101"/>
            <a:ext cx="9395825" cy="5077061"/>
          </a:xfrm>
          <a:prstGeom prst="rect">
            <a:avLst/>
          </a:prstGeom>
        </p:spPr>
      </p:pic>
      <p:sp>
        <p:nvSpPr>
          <p:cNvPr id="13" name="TextBox 12">
            <a:extLst>
              <a:ext uri="{FF2B5EF4-FFF2-40B4-BE49-F238E27FC236}">
                <a16:creationId xmlns:a16="http://schemas.microsoft.com/office/drawing/2014/main" id="{EE5B886C-6AB7-2C45-49E6-A6FCEEBB4E1D}"/>
              </a:ext>
            </a:extLst>
          </p:cNvPr>
          <p:cNvSpPr txBox="1"/>
          <p:nvPr/>
        </p:nvSpPr>
        <p:spPr>
          <a:xfrm>
            <a:off x="3733714" y="944547"/>
            <a:ext cx="4724572" cy="338554"/>
          </a:xfrm>
          <a:prstGeom prst="rect">
            <a:avLst/>
          </a:prstGeom>
          <a:noFill/>
        </p:spPr>
        <p:txBody>
          <a:bodyPr wrap="square" rtlCol="0">
            <a:spAutoFit/>
          </a:bodyPr>
          <a:lstStyle/>
          <a:p>
            <a:r>
              <a:rPr lang="en-US" sz="1600" dirty="0"/>
              <a:t>Number of Games Released and Yearly Sales </a:t>
            </a:r>
            <a:endParaRPr lang="en-SG" sz="1600" dirty="0"/>
          </a:p>
        </p:txBody>
      </p:sp>
      <p:sp>
        <p:nvSpPr>
          <p:cNvPr id="4" name="Oval 3">
            <a:extLst>
              <a:ext uri="{FF2B5EF4-FFF2-40B4-BE49-F238E27FC236}">
                <a16:creationId xmlns:a16="http://schemas.microsoft.com/office/drawing/2014/main" id="{FBE847EB-1A1D-4A5A-98B5-55562A06FB29}"/>
              </a:ext>
            </a:extLst>
          </p:cNvPr>
          <p:cNvSpPr/>
          <p:nvPr/>
        </p:nvSpPr>
        <p:spPr>
          <a:xfrm>
            <a:off x="7589288" y="3123328"/>
            <a:ext cx="1452464" cy="1454083"/>
          </a:xfrm>
          <a:prstGeom prst="ellipse">
            <a:avLst/>
          </a:prstGeom>
          <a:noFill/>
          <a:ln w="412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12" name="Straight Arrow Connector 11">
            <a:extLst>
              <a:ext uri="{FF2B5EF4-FFF2-40B4-BE49-F238E27FC236}">
                <a16:creationId xmlns:a16="http://schemas.microsoft.com/office/drawing/2014/main" id="{2CB5DFBA-07CF-431C-4D15-AD62644D39AB}"/>
              </a:ext>
            </a:extLst>
          </p:cNvPr>
          <p:cNvCxnSpPr/>
          <p:nvPr/>
        </p:nvCxnSpPr>
        <p:spPr>
          <a:xfrm flipV="1">
            <a:off x="3489650" y="4052869"/>
            <a:ext cx="905069" cy="755780"/>
          </a:xfrm>
          <a:prstGeom prst="straightConnector1">
            <a:avLst/>
          </a:prstGeom>
          <a:ln w="41275">
            <a:solidFill>
              <a:srgbClr val="FFFF00"/>
            </a:solidFill>
            <a:tailEnd type="triangle"/>
          </a:ln>
        </p:spPr>
        <p:style>
          <a:lnRef idx="1">
            <a:schemeClr val="accent4"/>
          </a:lnRef>
          <a:fillRef idx="0">
            <a:schemeClr val="accent4"/>
          </a:fillRef>
          <a:effectRef idx="0">
            <a:schemeClr val="accent4"/>
          </a:effectRef>
          <a:fontRef idx="minor">
            <a:schemeClr val="tx1"/>
          </a:fontRef>
        </p:style>
      </p:cxnSp>
      <p:cxnSp>
        <p:nvCxnSpPr>
          <p:cNvPr id="14" name="Straight Connector 13">
            <a:extLst>
              <a:ext uri="{FF2B5EF4-FFF2-40B4-BE49-F238E27FC236}">
                <a16:creationId xmlns:a16="http://schemas.microsoft.com/office/drawing/2014/main" id="{EA025640-39D0-ED24-B043-9ECA0DB6E475}"/>
              </a:ext>
            </a:extLst>
          </p:cNvPr>
          <p:cNvCxnSpPr>
            <a:cxnSpLocks/>
          </p:cNvCxnSpPr>
          <p:nvPr/>
        </p:nvCxnSpPr>
        <p:spPr>
          <a:xfrm>
            <a:off x="457200" y="927066"/>
            <a:ext cx="10993153" cy="0"/>
          </a:xfrm>
          <a:prstGeom prst="line">
            <a:avLst/>
          </a:prstGeom>
          <a:ln w="50800">
            <a:solidFill>
              <a:srgbClr val="1C2794"/>
            </a:solidFill>
          </a:ln>
        </p:spPr>
        <p:style>
          <a:lnRef idx="1">
            <a:schemeClr val="accent2"/>
          </a:lnRef>
          <a:fillRef idx="0">
            <a:schemeClr val="accent2"/>
          </a:fillRef>
          <a:effectRef idx="0">
            <a:schemeClr val="accent2"/>
          </a:effectRef>
          <a:fontRef idx="minor">
            <a:schemeClr val="tx1"/>
          </a:fontRef>
        </p:style>
      </p:cxnSp>
      <p:sp>
        <p:nvSpPr>
          <p:cNvPr id="15" name="Content Placeholder 2">
            <a:extLst>
              <a:ext uri="{FF2B5EF4-FFF2-40B4-BE49-F238E27FC236}">
                <a16:creationId xmlns:a16="http://schemas.microsoft.com/office/drawing/2014/main" id="{49A03CAC-F356-19F9-1E87-7FE9F1C2250A}"/>
              </a:ext>
            </a:extLst>
          </p:cNvPr>
          <p:cNvSpPr txBox="1">
            <a:spLocks/>
          </p:cNvSpPr>
          <p:nvPr/>
        </p:nvSpPr>
        <p:spPr>
          <a:xfrm>
            <a:off x="2339787" y="6358501"/>
            <a:ext cx="8534401" cy="381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ahnschrift SemiBold Condensed"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ahnschrift SemiBold Condensed"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hnschrift SemiBold Condensed"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Bold Condensed"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Bold Condensed"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b="1" dirty="0">
                <a:solidFill>
                  <a:srgbClr val="1C2794"/>
                </a:solidFill>
                <a:latin typeface="Franklin Gothic Medium" panose="020B0603020102020204" pitchFamily="34" charset="0"/>
              </a:rPr>
              <a:t>Strong correlation </a:t>
            </a:r>
            <a:r>
              <a:rPr lang="en-SG" sz="1800" dirty="0">
                <a:latin typeface="Franklin Gothic Medium" panose="020B0603020102020204" pitchFamily="34" charset="0"/>
              </a:rPr>
              <a:t>between number of game releases and global sales</a:t>
            </a:r>
          </a:p>
        </p:txBody>
      </p:sp>
      <p:sp>
        <p:nvSpPr>
          <p:cNvPr id="16" name="TextBox 15">
            <a:extLst>
              <a:ext uri="{FF2B5EF4-FFF2-40B4-BE49-F238E27FC236}">
                <a16:creationId xmlns:a16="http://schemas.microsoft.com/office/drawing/2014/main" id="{8B01ACFE-20B4-34CA-ECB8-CE461A3B499B}"/>
              </a:ext>
            </a:extLst>
          </p:cNvPr>
          <p:cNvSpPr txBox="1"/>
          <p:nvPr/>
        </p:nvSpPr>
        <p:spPr>
          <a:xfrm>
            <a:off x="2545431" y="3599762"/>
            <a:ext cx="1452464" cy="830997"/>
          </a:xfrm>
          <a:prstGeom prst="rect">
            <a:avLst/>
          </a:prstGeom>
          <a:solidFill>
            <a:schemeClr val="bg1">
              <a:alpha val="40000"/>
            </a:schemeClr>
          </a:solidFill>
        </p:spPr>
        <p:txBody>
          <a:bodyPr wrap="square" rtlCol="0">
            <a:spAutoFit/>
          </a:bodyPr>
          <a:lstStyle/>
          <a:p>
            <a:r>
              <a:rPr lang="en-SG" sz="1200" dirty="0">
                <a:latin typeface="+mn-lt"/>
              </a:rPr>
              <a:t>Strong growth driven by high consumer demand and market growth</a:t>
            </a:r>
          </a:p>
        </p:txBody>
      </p:sp>
      <p:sp>
        <p:nvSpPr>
          <p:cNvPr id="17" name="TextBox 16">
            <a:extLst>
              <a:ext uri="{FF2B5EF4-FFF2-40B4-BE49-F238E27FC236}">
                <a16:creationId xmlns:a16="http://schemas.microsoft.com/office/drawing/2014/main" id="{61798A35-BFA3-1706-B278-646D6934907B}"/>
              </a:ext>
            </a:extLst>
          </p:cNvPr>
          <p:cNvSpPr txBox="1"/>
          <p:nvPr/>
        </p:nvSpPr>
        <p:spPr>
          <a:xfrm>
            <a:off x="6606988" y="3710519"/>
            <a:ext cx="1362635" cy="830997"/>
          </a:xfrm>
          <a:prstGeom prst="rect">
            <a:avLst/>
          </a:prstGeom>
          <a:solidFill>
            <a:schemeClr val="bg1">
              <a:alpha val="40000"/>
            </a:schemeClr>
          </a:solidFill>
        </p:spPr>
        <p:txBody>
          <a:bodyPr wrap="square" rtlCol="0">
            <a:spAutoFit/>
          </a:bodyPr>
          <a:lstStyle/>
          <a:p>
            <a:r>
              <a:rPr lang="en-SG" sz="1200" dirty="0">
                <a:latin typeface="+mn-lt"/>
              </a:rPr>
              <a:t>Gap driven by market saturation and increase in competition</a:t>
            </a:r>
            <a:endParaRPr lang="en-SG" sz="1200" dirty="0"/>
          </a:p>
        </p:txBody>
      </p:sp>
      <p:sp>
        <p:nvSpPr>
          <p:cNvPr id="3" name="TextBox 2">
            <a:extLst>
              <a:ext uri="{FF2B5EF4-FFF2-40B4-BE49-F238E27FC236}">
                <a16:creationId xmlns:a16="http://schemas.microsoft.com/office/drawing/2014/main" id="{5CDD2990-42F2-CB1A-C0EA-0BE4B5AF50D5}"/>
              </a:ext>
            </a:extLst>
          </p:cNvPr>
          <p:cNvSpPr txBox="1"/>
          <p:nvPr/>
        </p:nvSpPr>
        <p:spPr>
          <a:xfrm>
            <a:off x="7667691" y="1742869"/>
            <a:ext cx="1028253" cy="646331"/>
          </a:xfrm>
          <a:prstGeom prst="rect">
            <a:avLst/>
          </a:prstGeom>
          <a:solidFill>
            <a:schemeClr val="bg1">
              <a:alpha val="40000"/>
            </a:schemeClr>
          </a:solidFill>
        </p:spPr>
        <p:txBody>
          <a:bodyPr wrap="square" rtlCol="0">
            <a:spAutoFit/>
          </a:bodyPr>
          <a:lstStyle/>
          <a:p>
            <a:r>
              <a:rPr lang="en-US" sz="1200" dirty="0"/>
              <a:t>Start of Smartphone Boom</a:t>
            </a:r>
            <a:endParaRPr lang="en-SG" sz="1200" dirty="0"/>
          </a:p>
        </p:txBody>
      </p:sp>
      <p:cxnSp>
        <p:nvCxnSpPr>
          <p:cNvPr id="6" name="Straight Arrow Connector 5">
            <a:extLst>
              <a:ext uri="{FF2B5EF4-FFF2-40B4-BE49-F238E27FC236}">
                <a16:creationId xmlns:a16="http://schemas.microsoft.com/office/drawing/2014/main" id="{8862E645-5954-406D-2A88-815B6BB32694}"/>
              </a:ext>
            </a:extLst>
          </p:cNvPr>
          <p:cNvCxnSpPr>
            <a:cxnSpLocks/>
          </p:cNvCxnSpPr>
          <p:nvPr/>
        </p:nvCxnSpPr>
        <p:spPr>
          <a:xfrm>
            <a:off x="7209862" y="1523409"/>
            <a:ext cx="379426" cy="460951"/>
          </a:xfrm>
          <a:prstGeom prst="straightConnector1">
            <a:avLst/>
          </a:prstGeom>
          <a:ln w="34925">
            <a:solidFill>
              <a:srgbClr val="FFFF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8101336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1420</TotalTime>
  <Words>989</Words>
  <Application>Microsoft Office PowerPoint</Application>
  <PresentationFormat>Widescreen</PresentationFormat>
  <Paragraphs>171</Paragraphs>
  <Slides>26</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Bahnschrift SemiBold Condensed</vt:lpstr>
      <vt:lpstr>Bahnschrift SemiBold SemiConden</vt:lpstr>
      <vt:lpstr>Calibri</vt:lpstr>
      <vt:lpstr>Century Gothic</vt:lpstr>
      <vt:lpstr>Franklin Gothic Book</vt:lpstr>
      <vt:lpstr>Franklin Gothic Medium</vt:lpstr>
      <vt:lpstr>Tahoma</vt:lpstr>
      <vt:lpstr>Times New Roman</vt:lpstr>
      <vt:lpstr>Office Theme</vt:lpstr>
      <vt:lpstr>CALL OF DUTY Market Overview </vt:lpstr>
      <vt:lpstr>AGENDA  </vt:lpstr>
      <vt:lpstr>OVERVIEW</vt:lpstr>
      <vt:lpstr>PowerPoint Presentation</vt:lpstr>
      <vt:lpstr>PowerPoint Presentation</vt:lpstr>
      <vt:lpstr>MARKET TREND</vt:lpstr>
      <vt:lpstr>PowerPoint Presentation</vt:lpstr>
      <vt:lpstr>PowerPoint Presentation</vt:lpstr>
      <vt:lpstr>PowerPoint Presentation</vt:lpstr>
      <vt:lpstr>PowerPoint Presentation</vt:lpstr>
      <vt:lpstr>PowerPoint Presentation</vt:lpstr>
      <vt:lpstr>PowerPoint Presentation</vt:lpstr>
      <vt:lpstr>INSIGHTS</vt:lpstr>
      <vt:lpstr>PowerPoint Presentation</vt:lpstr>
      <vt:lpstr>PowerPoint Presentation</vt:lpstr>
      <vt:lpstr>OPPORTUNITY – JAPAN MARKET</vt:lpstr>
      <vt:lpstr>PowerPoint Presentation</vt:lpstr>
      <vt:lpstr>PowerPoint Presentation</vt:lpstr>
      <vt:lpstr>PowerPoint Presentation</vt:lpstr>
      <vt:lpstr>PowerPoint Presentation</vt:lpstr>
      <vt:lpstr>RECCOMENDATIONS</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daxua hasagi</dc:creator>
  <cp:lastModifiedBy>daxua hasagi</cp:lastModifiedBy>
  <cp:revision>54</cp:revision>
  <dcterms:created xsi:type="dcterms:W3CDTF">2024-06-07T03:51:03Z</dcterms:created>
  <dcterms:modified xsi:type="dcterms:W3CDTF">2024-07-18T03:18:50Z</dcterms:modified>
</cp:coreProperties>
</file>